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61" r:id="rId4"/>
    <p:sldId id="262" r:id="rId5"/>
    <p:sldId id="258" r:id="rId6"/>
    <p:sldId id="263" r:id="rId7"/>
    <p:sldId id="264" r:id="rId8"/>
    <p:sldId id="288" r:id="rId9"/>
    <p:sldId id="271" r:id="rId10"/>
    <p:sldId id="272" r:id="rId11"/>
    <p:sldId id="273" r:id="rId12"/>
    <p:sldId id="274" r:id="rId13"/>
    <p:sldId id="275" r:id="rId14"/>
    <p:sldId id="276" r:id="rId15"/>
    <p:sldId id="301" r:id="rId16"/>
    <p:sldId id="302" r:id="rId17"/>
    <p:sldId id="303" r:id="rId18"/>
    <p:sldId id="280" r:id="rId19"/>
    <p:sldId id="281" r:id="rId20"/>
    <p:sldId id="285" r:id="rId21"/>
    <p:sldId id="297" r:id="rId22"/>
    <p:sldId id="278" r:id="rId23"/>
    <p:sldId id="286" r:id="rId24"/>
    <p:sldId id="287" r:id="rId25"/>
    <p:sldId id="289" r:id="rId26"/>
    <p:sldId id="290" r:id="rId27"/>
    <p:sldId id="304" r:id="rId28"/>
    <p:sldId id="305" r:id="rId29"/>
    <p:sldId id="300" r:id="rId30"/>
    <p:sldId id="299" r:id="rId31"/>
    <p:sldId id="306" r:id="rId32"/>
    <p:sldId id="282" r:id="rId33"/>
    <p:sldId id="298" r:id="rId34"/>
    <p:sldId id="291" r:id="rId35"/>
    <p:sldId id="284" r:id="rId36"/>
    <p:sldId id="292" r:id="rId37"/>
    <p:sldId id="293" r:id="rId38"/>
    <p:sldId id="28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D1C8-466F-4059-A3F4-E9E787A029E6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2E8B6-2354-4D68-B09D-4F029BDA8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https://www.desmos.com/calculator/pnc4xaqpk0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Which leads to the hard part…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6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2E8B6-2354-4D68-B09D-4F029BDA88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8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34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8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50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5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9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21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E439C93-AB76-454E-8A0E-1CD9B72DCC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90D0870-1C61-47FE-9D05-4A302B4C3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77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png"/><Relationship Id="rId5" Type="http://schemas.openxmlformats.org/officeDocument/2006/relationships/image" Target="../media/image482.png"/><Relationship Id="rId4" Type="http://schemas.openxmlformats.org/officeDocument/2006/relationships/image" Target="../media/image4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6" Type="http://schemas.microsoft.com/office/2017/06/relationships/model3d" Target="../media/model3d4.glb"/><Relationship Id="rId5" Type="http://schemas.openxmlformats.org/officeDocument/2006/relationships/image" Target="../media/image61.png"/><Relationship Id="rId4" Type="http://schemas.microsoft.com/office/2017/06/relationships/model3d" Target="../media/model3d3.glb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63.png"/><Relationship Id="rId7" Type="http://schemas.openxmlformats.org/officeDocument/2006/relationships/image" Target="../media/image4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1.png"/><Relationship Id="rId7" Type="http://schemas.openxmlformats.org/officeDocument/2006/relationships/image" Target="../media/image520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501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80.png"/><Relationship Id="rId7" Type="http://schemas.openxmlformats.org/officeDocument/2006/relationships/image" Target="../media/image69.png"/><Relationship Id="rId12" Type="http://schemas.openxmlformats.org/officeDocument/2006/relationships/image" Target="../media/image6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60.png"/><Relationship Id="rId5" Type="http://schemas.openxmlformats.org/officeDocument/2006/relationships/image" Target="../media/image67.png"/><Relationship Id="rId10" Type="http://schemas.openxmlformats.org/officeDocument/2006/relationships/image" Target="../media/image650.png"/><Relationship Id="rId4" Type="http://schemas.openxmlformats.org/officeDocument/2006/relationships/image" Target="../media/image66.png"/><Relationship Id="rId9" Type="http://schemas.openxmlformats.org/officeDocument/2006/relationships/image" Target="../media/image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850.png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0.png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94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Relationship Id="rId4" Type="http://schemas.openxmlformats.org/officeDocument/2006/relationships/image" Target="../media/image10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105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3x0r.github.io/STFRPhysics/math/indexInterferometer4.html" TargetMode="External"/><Relationship Id="rId3" Type="http://schemas.openxmlformats.org/officeDocument/2006/relationships/hyperlink" Target="https://d3x0r.github.io/STFRPhysics/math/indexLightSpeed3a.html" TargetMode="External"/><Relationship Id="rId7" Type="http://schemas.openxmlformats.org/officeDocument/2006/relationships/hyperlink" Target="https://d3x0r.github.io/STFRPhysics/math/indexLightSpeed.html" TargetMode="External"/><Relationship Id="rId2" Type="http://schemas.openxmlformats.org/officeDocument/2006/relationships/hyperlink" Target="https://d3x0r.github.io/STFRPhysics/math/indexLightSpeed2a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3x0r.github.io/Voxelarium.js/index2-dual-view.html" TargetMode="External"/><Relationship Id="rId5" Type="http://schemas.openxmlformats.org/officeDocument/2006/relationships/hyperlink" Target="https://d3x0r.github.io/STFRPhysics/math/indexLightSpeed1.html" TargetMode="External"/><Relationship Id="rId4" Type="http://schemas.openxmlformats.org/officeDocument/2006/relationships/hyperlink" Target="https://d3x0r.github.io/STFRPhysics/math/indexLightSpeed4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png"/><Relationship Id="rId1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11" Type="http://schemas.microsoft.com/office/2017/06/relationships/model3d" Target="../media/model3d1.glb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3x0r.github.io/STFRPhysics/math/indexLightSpeed4-wheel.html" TargetMode="External"/><Relationship Id="rId2" Type="http://schemas.openxmlformats.org/officeDocument/2006/relationships/hyperlink" Target="https://d3x0r.github.io/STFRPhysics/math/indexLightSpeed-Clocks.html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d3x0r" TargetMode="External"/><Relationship Id="rId2" Type="http://schemas.openxmlformats.org/officeDocument/2006/relationships/hyperlink" Target="http://www.youtube.com/user/3zdayz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github.com/d3x0r/STFRPhysics" TargetMode="External"/><Relationship Id="rId4" Type="http://schemas.openxmlformats.org/officeDocument/2006/relationships/hyperlink" Target="http://www.youtube.com/@3zdayz/video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EA9A-66E3-DC5D-9698-37A523649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One-way Speed of Light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6BAAA-DD5D-D81E-301E-8A37A5032628}"/>
              </a:ext>
            </a:extLst>
          </p:cNvPr>
          <p:cNvSpPr txBox="1">
            <a:spLocks/>
          </p:cNvSpPr>
          <p:nvPr/>
        </p:nvSpPr>
        <p:spPr>
          <a:xfrm>
            <a:off x="1358054" y="3589866"/>
            <a:ext cx="9144000" cy="675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(Not the Lorentz Transform)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18B111-79BF-F458-DEFC-4B88C31F86E6}"/>
              </a:ext>
            </a:extLst>
          </p:cNvPr>
          <p:cNvSpPr txBox="1">
            <a:spLocks/>
          </p:cNvSpPr>
          <p:nvPr/>
        </p:nvSpPr>
        <p:spPr>
          <a:xfrm>
            <a:off x="1358054" y="4550477"/>
            <a:ext cx="9144000" cy="6753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(May induce sleep)</a:t>
            </a:r>
          </a:p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87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/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6047BC-25C2-9F87-CE41-21C03CA9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69" y="352625"/>
                <a:ext cx="9773253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/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dirty="0"/>
                  <a:t>		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A131AB-A4E3-B65D-80E4-ED670AD73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69" y="1438999"/>
                <a:ext cx="7066550" cy="1174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/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761E0-852C-65DB-757C-33D1D37E8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47" y="3056281"/>
                <a:ext cx="6012736" cy="587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/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76007A-E1CD-1B22-85D8-7C0EF23D9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4138466"/>
                <a:ext cx="7650877" cy="661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/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D86375-B3F3-EEE1-163C-C67D0BDF9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69" y="5737696"/>
                <a:ext cx="8093241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6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/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74C00A-B623-6D42-4F9C-E9D6A452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69" y="1749896"/>
                <a:ext cx="7162602" cy="5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/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𝑉𝐿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74E30F-9D53-1190-A9F1-3F0E6F67B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042" y="397346"/>
                <a:ext cx="8093241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/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accent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2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8D5E0-30E3-CC6D-ABB9-8B678ABC8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9" y="2767469"/>
                <a:ext cx="10338792" cy="1354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/>
              <p:nvPr/>
            </p:nvSpPr>
            <p:spPr>
              <a:xfrm>
                <a:off x="2159385" y="4551919"/>
                <a:ext cx="7117782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01CFAB-A695-40C8-0973-CDE96759D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385" y="4551919"/>
                <a:ext cx="7117782" cy="2306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5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/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6E594A-E689-8635-B56E-CBC5D4FB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35" y="1122919"/>
                <a:ext cx="6773136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/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𝑉𝐿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0D3244-6958-809F-6B57-89E46A88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7" y="224181"/>
                <a:ext cx="6012736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/>
              <p:nvPr/>
            </p:nvSpPr>
            <p:spPr>
              <a:xfrm>
                <a:off x="89285" y="3961369"/>
                <a:ext cx="12063111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0E6C22-4BE2-3593-4B9B-DFBF8090E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" y="3961369"/>
                <a:ext cx="12063111" cy="2306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/>
              <p:nvPr/>
            </p:nvSpPr>
            <p:spPr>
              <a:xfrm>
                <a:off x="222635" y="94219"/>
                <a:ext cx="11867544" cy="2306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𝑉𝐿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E9613-1CB6-8785-1D00-D8E28233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" y="94219"/>
                <a:ext cx="11867544" cy="2306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/>
              <p:nvPr/>
            </p:nvSpPr>
            <p:spPr>
              <a:xfrm>
                <a:off x="222635" y="3040798"/>
                <a:ext cx="11545215" cy="2581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47FC4B-28C4-3057-5271-DADD13A9B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5" y="3040798"/>
                <a:ext cx="11545215" cy="2581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6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/>
              <p:nvPr/>
            </p:nvSpPr>
            <p:spPr>
              <a:xfrm>
                <a:off x="58949" y="157719"/>
                <a:ext cx="11633569" cy="2581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r>
                  <a:rPr lang="en-US" sz="36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p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bg2">
                                            <a:lumMod val="25000"/>
                                            <a:lumOff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i="1">
                                                <a:solidFill>
                                                  <a:schemeClr val="bg2">
                                                    <a:lumMod val="25000"/>
                                                    <a:lumOff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bg2">
                                                <a:lumMod val="25000"/>
                                                <a:lumOff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b="0" i="1" smtClean="0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𝑉𝐿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solidFill>
                                              <a:schemeClr val="accent5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6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r>
                                          <a:rPr lang="en-US" sz="36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eqArr>
                              </m:num>
                              <m:den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CD4FF7-90CF-49C2-CA1D-D91F6A10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9" y="157719"/>
                <a:ext cx="11633569" cy="2581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/>
              <p:nvPr/>
            </p:nvSpPr>
            <p:spPr>
              <a:xfrm>
                <a:off x="1214360" y="3320019"/>
                <a:ext cx="13341216" cy="1645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DAA25C-E1DF-B1AE-FAC4-641A2CFE9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60" y="3320019"/>
                <a:ext cx="13341216" cy="1645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/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9BABD-CC14-07C6-D478-F6DE6E0A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718" y="5383769"/>
                <a:ext cx="7368236" cy="9250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80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B805E-D94C-8AC5-FCFA-B7263314F474}"/>
                  </a:ext>
                </a:extLst>
              </p:cNvPr>
              <p:cNvSpPr txBox="1"/>
              <p:nvPr/>
            </p:nvSpPr>
            <p:spPr>
              <a:xfrm>
                <a:off x="2518400" y="393205"/>
                <a:ext cx="7368236" cy="9250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EB805E-D94C-8AC5-FCFA-B7263314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00" y="393205"/>
                <a:ext cx="7368236" cy="9250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C5E056-D4E9-1304-B6EC-CCF694F63030}"/>
                  </a:ext>
                </a:extLst>
              </p:cNvPr>
              <p:cNvSpPr txBox="1"/>
              <p:nvPr/>
            </p:nvSpPr>
            <p:spPr>
              <a:xfrm>
                <a:off x="1636428" y="2305509"/>
                <a:ext cx="91321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positive solution is good for V&lt;C, the negative solution</a:t>
                </a:r>
              </a:p>
              <a:p>
                <a:r>
                  <a:rPr lang="en-US" sz="2800" dirty="0"/>
                  <a:t>should be checked if V&gt;C;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</m:oMath>
                </a14:m>
                <a:r>
                  <a:rPr lang="en-US" sz="2800" dirty="0"/>
                  <a:t> must be positive.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C5E056-D4E9-1304-B6EC-CCF694F6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428" y="2305509"/>
                <a:ext cx="9132180" cy="954107"/>
              </a:xfrm>
              <a:prstGeom prst="rect">
                <a:avLst/>
              </a:prstGeom>
              <a:blipFill>
                <a:blip r:embed="rId3"/>
                <a:stretch>
                  <a:fillRect l="-1334" t="-6369" r="-267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4C8EB6-9A76-F45D-BBFE-018E8EFB93F8}"/>
                  </a:ext>
                </a:extLst>
              </p:cNvPr>
              <p:cNvSpPr txBox="1"/>
              <p:nvPr/>
            </p:nvSpPr>
            <p:spPr>
              <a:xfrm>
                <a:off x="311386" y="4072652"/>
                <a:ext cx="3231782" cy="8647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𝐶𝑉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4C8EB6-9A76-F45D-BBFE-018E8EFB9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86" y="4072652"/>
                <a:ext cx="3231782" cy="864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C40FAC-899B-BB1B-C89A-AAB468B671F9}"/>
                  </a:ext>
                </a:extLst>
              </p:cNvPr>
              <p:cNvSpPr txBox="1"/>
              <p:nvPr/>
            </p:nvSpPr>
            <p:spPr>
              <a:xfrm>
                <a:off x="311386" y="5406148"/>
                <a:ext cx="2650084" cy="826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C40FAC-899B-BB1B-C89A-AAB468B6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86" y="5406148"/>
                <a:ext cx="2650084" cy="826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BACA97-9F1C-8328-89FB-EF6A799E2A7C}"/>
                  </a:ext>
                </a:extLst>
              </p:cNvPr>
              <p:cNvSpPr txBox="1"/>
              <p:nvPr/>
            </p:nvSpPr>
            <p:spPr>
              <a:xfrm>
                <a:off x="3245502" y="5079683"/>
                <a:ext cx="1705019" cy="134145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FTL?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BACA97-9F1C-8328-89FB-EF6A799E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502" y="5079683"/>
                <a:ext cx="1705019" cy="1341457"/>
              </a:xfrm>
              <a:prstGeom prst="rect">
                <a:avLst/>
              </a:prstGeom>
              <a:blipFill>
                <a:blip r:embed="rId6"/>
                <a:stretch>
                  <a:fillRect l="-15603" t="-9910"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A3C80-8AF0-95CF-C8CB-C69A368DEFDA}"/>
                  </a:ext>
                </a:extLst>
              </p:cNvPr>
              <p:cNvSpPr txBox="1"/>
              <p:nvPr/>
            </p:nvSpPr>
            <p:spPr>
              <a:xfrm>
                <a:off x="5743243" y="5425544"/>
                <a:ext cx="2968313" cy="811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A3C80-8AF0-95CF-C8CB-C69A368DE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43" y="5425544"/>
                <a:ext cx="2968313" cy="811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6D130-8E71-5DBF-5702-F56B47D08AD1}"/>
                  </a:ext>
                </a:extLst>
              </p:cNvPr>
              <p:cNvSpPr txBox="1"/>
              <p:nvPr/>
            </p:nvSpPr>
            <p:spPr>
              <a:xfrm>
                <a:off x="9272741" y="5079682"/>
                <a:ext cx="2126608" cy="134145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 err="1"/>
                  <a:t>Sublight</a:t>
                </a:r>
                <a:r>
                  <a:rPr lang="en-US" sz="3600" dirty="0"/>
                  <a:t>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A6D130-8E71-5DBF-5702-F56B47D0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741" y="5079682"/>
                <a:ext cx="2126608" cy="1341457"/>
              </a:xfrm>
              <a:prstGeom prst="rect">
                <a:avLst/>
              </a:prstGeom>
              <a:blipFill>
                <a:blip r:embed="rId8"/>
                <a:stretch>
                  <a:fillRect l="-12536" t="-9910"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46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A6FCE-9E39-E5FD-58F8-E75008E36426}"/>
                  </a:ext>
                </a:extLst>
              </p:cNvPr>
              <p:cNvSpPr txBox="1"/>
              <p:nvPr/>
            </p:nvSpPr>
            <p:spPr>
              <a:xfrm>
                <a:off x="1111219" y="392805"/>
                <a:ext cx="619361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6A6FCE-9E39-E5FD-58F8-E75008E36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19" y="392805"/>
                <a:ext cx="6193619" cy="12029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7F73B-2006-BDC5-73A4-506FBB5DEF7C}"/>
                  </a:ext>
                </a:extLst>
              </p:cNvPr>
              <p:cNvSpPr txBox="1"/>
              <p:nvPr/>
            </p:nvSpPr>
            <p:spPr>
              <a:xfrm>
                <a:off x="570256" y="1717182"/>
                <a:ext cx="10500760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𝐶𝐿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17F73B-2006-BDC5-73A4-506FBB5DE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6" y="1717182"/>
                <a:ext cx="10500760" cy="5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4D5D8-D23D-4802-2138-2D5A924A70BD}"/>
                  </a:ext>
                </a:extLst>
              </p:cNvPr>
              <p:cNvSpPr txBox="1"/>
              <p:nvPr/>
            </p:nvSpPr>
            <p:spPr>
              <a:xfrm>
                <a:off x="570255" y="2629435"/>
                <a:ext cx="8032520" cy="114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F4D5D8-D23D-4802-2138-2D5A924A7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2629435"/>
                <a:ext cx="8032520" cy="114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D2BCE-71A8-0BDD-DC24-B1F4BF1F415C}"/>
                  </a:ext>
                </a:extLst>
              </p:cNvPr>
              <p:cNvSpPr txBox="1"/>
              <p:nvPr/>
            </p:nvSpPr>
            <p:spPr>
              <a:xfrm>
                <a:off x="570255" y="4475407"/>
                <a:ext cx="9750874" cy="114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𝐶𝐿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8D2BCE-71A8-0BDD-DC24-B1F4BF1F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4475407"/>
                <a:ext cx="9750874" cy="114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FAA7F3-12FD-6B44-900D-B1AD4FE30054}"/>
                  </a:ext>
                </a:extLst>
              </p:cNvPr>
              <p:cNvSpPr txBox="1"/>
              <p:nvPr/>
            </p:nvSpPr>
            <p:spPr>
              <a:xfrm>
                <a:off x="570255" y="5660264"/>
                <a:ext cx="3330527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FAA7F3-12FD-6B44-900D-B1AD4FE30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5" y="5660264"/>
                <a:ext cx="3330527" cy="933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90019-66E1-D1BC-0023-1A3EE7511A0C}"/>
                  </a:ext>
                </a:extLst>
              </p:cNvPr>
              <p:cNvSpPr txBox="1"/>
              <p:nvPr/>
            </p:nvSpPr>
            <p:spPr>
              <a:xfrm>
                <a:off x="5043517" y="5711780"/>
                <a:ext cx="3330527" cy="933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90019-66E1-D1BC-0023-1A3EE7511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517" y="5711780"/>
                <a:ext cx="3330527" cy="933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7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BC986-52E7-A9CA-E6A7-61491B27F463}"/>
                  </a:ext>
                </a:extLst>
              </p:cNvPr>
              <p:cNvSpPr txBox="1"/>
              <p:nvPr/>
            </p:nvSpPr>
            <p:spPr>
              <a:xfrm>
                <a:off x="658309" y="397384"/>
                <a:ext cx="3330527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9BC986-52E7-A9CA-E6A7-61491B27F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397384"/>
                <a:ext cx="3330527" cy="933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85DEA-58DF-6647-FE01-64CA9501A5E9}"/>
                  </a:ext>
                </a:extLst>
              </p:cNvPr>
              <p:cNvSpPr txBox="1"/>
              <p:nvPr/>
            </p:nvSpPr>
            <p:spPr>
              <a:xfrm>
                <a:off x="658309" y="1823170"/>
                <a:ext cx="2330574" cy="93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 dirty="0" smtClean="0"/>
                          <m:t> </m:t>
                        </m:r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E85DEA-58DF-6647-FE01-64CA9501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1823170"/>
                <a:ext cx="2330574" cy="933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933B-D0EA-97A7-1464-A4C38EA13BD2}"/>
                  </a:ext>
                </a:extLst>
              </p:cNvPr>
              <p:cNvSpPr txBox="1"/>
              <p:nvPr/>
            </p:nvSpPr>
            <p:spPr>
              <a:xfrm>
                <a:off x="658309" y="3235165"/>
                <a:ext cx="1447127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D933B-D0EA-97A7-1464-A4C38EA1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3235165"/>
                <a:ext cx="1447127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9251F-FD08-ED1F-9790-78E8983291A1}"/>
                  </a:ext>
                </a:extLst>
              </p:cNvPr>
              <p:cNvSpPr txBox="1"/>
              <p:nvPr/>
            </p:nvSpPr>
            <p:spPr>
              <a:xfrm>
                <a:off x="658309" y="4497632"/>
                <a:ext cx="2512098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39251F-FD08-ED1F-9790-78E898329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9" y="4497632"/>
                <a:ext cx="2512098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CE62B5-5677-0287-25D4-36CF34C1B293}"/>
                  </a:ext>
                </a:extLst>
              </p:cNvPr>
              <p:cNvSpPr txBox="1"/>
              <p:nvPr/>
            </p:nvSpPr>
            <p:spPr>
              <a:xfrm>
                <a:off x="644522" y="5676812"/>
                <a:ext cx="1474699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CE62B5-5677-0287-25D4-36CF34C1B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2" y="5676812"/>
                <a:ext cx="1474699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22AE4-4901-679F-87E7-DE964F2D8892}"/>
                  </a:ext>
                </a:extLst>
              </p:cNvPr>
              <p:cNvSpPr txBox="1"/>
              <p:nvPr/>
            </p:nvSpPr>
            <p:spPr>
              <a:xfrm>
                <a:off x="3445535" y="1686882"/>
                <a:ext cx="8533169" cy="1205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22AE4-4901-679F-87E7-DE964F2D8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35" y="1686882"/>
                <a:ext cx="8533169" cy="1205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0251-9C4A-BB8A-97A9-4D35AD6769FC}"/>
                  </a:ext>
                </a:extLst>
              </p:cNvPr>
              <p:cNvSpPr txBox="1"/>
              <p:nvPr/>
            </p:nvSpPr>
            <p:spPr>
              <a:xfrm>
                <a:off x="5492152" y="3256779"/>
                <a:ext cx="4439933" cy="1240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6B0251-9C4A-BB8A-97A9-4D35AD676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152" y="3256779"/>
                <a:ext cx="4439933" cy="12408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1964E5-CCA8-2419-E8D1-E813B0511698}"/>
                  </a:ext>
                </a:extLst>
              </p:cNvPr>
              <p:cNvSpPr txBox="1"/>
              <p:nvPr/>
            </p:nvSpPr>
            <p:spPr>
              <a:xfrm>
                <a:off x="6096000" y="124808"/>
                <a:ext cx="5487913" cy="1205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𝐶𝐿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1964E5-CCA8-2419-E8D1-E813B0511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4808"/>
                <a:ext cx="5487913" cy="1205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440434-3BA3-6975-4C16-510E0976C9FB}"/>
                  </a:ext>
                </a:extLst>
              </p:cNvPr>
              <p:cNvSpPr txBox="1"/>
              <p:nvPr/>
            </p:nvSpPr>
            <p:spPr>
              <a:xfrm>
                <a:off x="6974768" y="5641801"/>
                <a:ext cx="1474699" cy="783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440434-3BA3-6975-4C16-510E0976C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768" y="5641801"/>
                <a:ext cx="1474699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5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0570-F9D4-2D7A-5FDA-1E5CF83D4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>
                <a:latin typeface="+mj-lt"/>
              </a:rPr>
              <a:t>Relative Velocity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80897" y="4046219"/>
              <a:ext cx="4497376" cy="20966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97376" cy="2096695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5659152" ay="3989564" az="56824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0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ammerhead car red">
                <a:extLst>
                  <a:ext uri="{FF2B5EF4-FFF2-40B4-BE49-F238E27FC236}">
                    <a16:creationId xmlns:a16="http://schemas.microsoft.com/office/drawing/2014/main" id="{4EE483B6-955D-86C5-8755-9EBDEA352D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0897" y="4046219"/>
                <a:ext cx="4497376" cy="209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06434" y="1577958"/>
              <a:ext cx="7955392" cy="13132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955392" cy="1313210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508686" ay="4255788" az="551502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2979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ubway Train">
                <a:extLst>
                  <a:ext uri="{FF2B5EF4-FFF2-40B4-BE49-F238E27FC236}">
                    <a16:creationId xmlns:a16="http://schemas.microsoft.com/office/drawing/2014/main" id="{6A61E350-CF45-6F34-B10E-41E4BFA9C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6434" y="1577958"/>
                <a:ext cx="7955392" cy="131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89606" y="1680221"/>
              <a:ext cx="424746" cy="11370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4746" cy="1137098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745327" ay="1443623" az="30786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986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ale icon">
                <a:extLst>
                  <a:ext uri="{FF2B5EF4-FFF2-40B4-BE49-F238E27FC236}">
                    <a16:creationId xmlns:a16="http://schemas.microsoft.com/office/drawing/2014/main" id="{984B14C6-D938-A0D0-C3A5-8824A04DD2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9606" y="1680221"/>
                <a:ext cx="424746" cy="11370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58CFC2D8-7CDF-DE5E-DAD0-0BC4147F692F}"/>
              </a:ext>
            </a:extLst>
          </p:cNvPr>
          <p:cNvSpPr/>
          <p:nvPr/>
        </p:nvSpPr>
        <p:spPr>
          <a:xfrm>
            <a:off x="2492188" y="3824941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65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509F3E-7AA3-A431-66B9-E548EBF285C6}"/>
              </a:ext>
            </a:extLst>
          </p:cNvPr>
          <p:cNvSpPr/>
          <p:nvPr/>
        </p:nvSpPr>
        <p:spPr>
          <a:xfrm>
            <a:off x="5441576" y="1010045"/>
            <a:ext cx="2139577" cy="567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DB930-AB24-36E9-5792-208A8E18A403}"/>
              </a:ext>
            </a:extLst>
          </p:cNvPr>
          <p:cNvSpPr txBox="1"/>
          <p:nvPr/>
        </p:nvSpPr>
        <p:spPr>
          <a:xfrm>
            <a:off x="6384130" y="3931189"/>
            <a:ext cx="525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when the car is at the driver? 0mph?</a:t>
            </a:r>
          </a:p>
        </p:txBody>
      </p:sp>
    </p:spTree>
    <p:extLst>
      <p:ext uri="{BB962C8B-B14F-4D97-AF65-F5344CB8AC3E}">
        <p14:creationId xmlns:p14="http://schemas.microsoft.com/office/powerpoint/2010/main" val="16618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39D757-EF8F-0F44-2C43-99F8E4EE03C7}"/>
              </a:ext>
            </a:extLst>
          </p:cNvPr>
          <p:cNvSpPr txBox="1"/>
          <p:nvPr/>
        </p:nvSpPr>
        <p:spPr>
          <a:xfrm>
            <a:off x="814412" y="437401"/>
            <a:ext cx="514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https://www.desmos.com/calculator/pnc4xaqpk0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D239C-6C98-040F-04AD-E53F8C2A2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7" y="1007448"/>
            <a:ext cx="5885447" cy="4273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2928B-E3E5-E801-5893-07A999692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167" y="1007448"/>
            <a:ext cx="5979173" cy="4278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4EC27-718A-92A8-8081-5749848FB52C}"/>
              </a:ext>
            </a:extLst>
          </p:cNvPr>
          <p:cNvSpPr txBox="1"/>
          <p:nvPr/>
        </p:nvSpPr>
        <p:spPr>
          <a:xfrm>
            <a:off x="198196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1, Velocity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9A201E-305F-E83C-977C-9CDA666A4C10}"/>
              </a:ext>
            </a:extLst>
          </p:cNvPr>
          <p:cNvSpPr txBox="1"/>
          <p:nvPr/>
        </p:nvSpPr>
        <p:spPr>
          <a:xfrm>
            <a:off x="8163426" y="5481220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0, Velocity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/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B3FDA9-82C7-3766-D150-63DF4773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12" y="6248661"/>
                <a:ext cx="2099934" cy="343107"/>
              </a:xfrm>
              <a:prstGeom prst="rect">
                <a:avLst/>
              </a:prstGeom>
              <a:blipFill>
                <a:blip r:embed="rId5"/>
                <a:stretch>
                  <a:fillRect l="-2616" r="-8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/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C17F0E-139B-DE99-38AE-A30AC3E7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341" y="6116380"/>
                <a:ext cx="2082813" cy="6076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/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ADAF24-C47F-230F-939C-85CB551B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20" y="6261494"/>
                <a:ext cx="1837939" cy="332848"/>
              </a:xfrm>
              <a:prstGeom prst="rect">
                <a:avLst/>
              </a:prstGeom>
              <a:blipFill>
                <a:blip r:embed="rId7"/>
                <a:stretch>
                  <a:fillRect l="-299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/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,0,0}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86B701-C55F-52DF-901D-3034F524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985" y="6249430"/>
                <a:ext cx="2997937" cy="342338"/>
              </a:xfrm>
              <a:prstGeom prst="rect">
                <a:avLst/>
              </a:prstGeom>
              <a:blipFill>
                <a:blip r:embed="rId8"/>
                <a:stretch>
                  <a:fillRect l="-20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12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A95B-CD62-6983-F359-CC335184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98DCC-05EE-0B60-EE52-ADBB00B6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a faster than light traveler look like to a stationary observer?</a:t>
            </a:r>
          </a:p>
          <a:p>
            <a:pPr lvl="1"/>
            <a:r>
              <a:rPr lang="en-US" dirty="0"/>
              <a:t>Givens</a:t>
            </a:r>
          </a:p>
          <a:p>
            <a:pPr lvl="2"/>
            <a:r>
              <a:rPr lang="en-US" dirty="0"/>
              <a:t>Light propagates through space at a constant speed</a:t>
            </a:r>
          </a:p>
          <a:p>
            <a:pPr lvl="2"/>
            <a:r>
              <a:rPr lang="en-US" dirty="0"/>
              <a:t>Light originates in space at some point of emission</a:t>
            </a:r>
          </a:p>
          <a:p>
            <a:pPr lvl="3"/>
            <a:r>
              <a:rPr lang="en-US" dirty="0"/>
              <a:t>in some direction</a:t>
            </a:r>
          </a:p>
          <a:p>
            <a:pPr lvl="3"/>
            <a:r>
              <a:rPr lang="en-US" dirty="0"/>
              <a:t>not a sphere, though not to disallow a spherical model because one does not necessarily know which way the photon went)</a:t>
            </a:r>
          </a:p>
          <a:p>
            <a:pPr lvl="2"/>
            <a:r>
              <a:rPr lang="en-US" dirty="0"/>
              <a:t>The direction and speed of the emitter does not change the speed of light</a:t>
            </a:r>
          </a:p>
          <a:p>
            <a:pPr lvl="2"/>
            <a:r>
              <a:rPr lang="en-US" dirty="0"/>
              <a:t>The observer is some distance from the path of the traveler</a:t>
            </a:r>
          </a:p>
          <a:p>
            <a:pPr lvl="2"/>
            <a:r>
              <a:rPr lang="en-US" dirty="0"/>
              <a:t>The observer has perfect stereoscopic vision and can tell direction and distance to an emitted point.</a:t>
            </a:r>
          </a:p>
        </p:txBody>
      </p:sp>
    </p:spTree>
    <p:extLst>
      <p:ext uri="{BB962C8B-B14F-4D97-AF65-F5344CB8AC3E}">
        <p14:creationId xmlns:p14="http://schemas.microsoft.com/office/powerpoint/2010/main" val="361302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C433-BC2A-3BC5-2FB4-8EA72D52C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264"/>
          </a:xfrm>
        </p:spPr>
        <p:txBody>
          <a:bodyPr>
            <a:normAutofit/>
          </a:bodyPr>
          <a:lstStyle/>
          <a:p>
            <a:r>
              <a:rPr lang="en-US" dirty="0"/>
              <a:t>Vector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/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4C138-C322-EC91-E732-5132D5D76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81" y="4233121"/>
                <a:ext cx="1442254" cy="414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/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63035E-0D57-8AAF-EE32-8C48AA9B4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01909"/>
                <a:ext cx="1846468" cy="535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/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CF413-365E-02A1-35FB-2BD01C2D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5049"/>
                <a:ext cx="2030684" cy="414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/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15876B-96E9-4F26-6407-E59E35520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1367381"/>
                <a:ext cx="3538661" cy="469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/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E2791-934A-A208-97C7-90A7A26CD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98479"/>
                <a:ext cx="3429785" cy="4140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/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D97B7D-2EF8-B1C2-128C-E03D3981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2298479"/>
                <a:ext cx="3487044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/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7B643-8806-3524-AA41-8D1ACB6C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42825"/>
                <a:ext cx="1570815" cy="535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/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54D1F6-D880-930B-6940-D6B06AF4E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3262663"/>
                <a:ext cx="5081776" cy="414088"/>
              </a:xfrm>
              <a:prstGeom prst="rect">
                <a:avLst/>
              </a:prstGeom>
              <a:blipFill>
                <a:blip r:embed="rId9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/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CFC2E-BA98-2721-089A-33580E9D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271" y="5191031"/>
                <a:ext cx="2705741" cy="4140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/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DAE50-725F-10CF-E510-1195BDF0D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965" y="4226847"/>
                <a:ext cx="5047407" cy="414088"/>
              </a:xfrm>
              <a:prstGeom prst="rect">
                <a:avLst/>
              </a:prstGeom>
              <a:blipFill>
                <a:blip r:embed="rId11"/>
                <a:stretch>
                  <a:fillRect l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DFAE6CB-A46F-D2AC-20B4-0A9EF812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95" y="0"/>
            <a:ext cx="724321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3147C8-57F7-57A2-E1E3-EED33F550F52}"/>
              </a:ext>
            </a:extLst>
          </p:cNvPr>
          <p:cNvSpPr/>
          <p:nvPr/>
        </p:nvSpPr>
        <p:spPr>
          <a:xfrm>
            <a:off x="4899660" y="195834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2F70F6-F532-55A9-30AB-C6DC6C047CF6}"/>
              </a:ext>
            </a:extLst>
          </p:cNvPr>
          <p:cNvSpPr/>
          <p:nvPr/>
        </p:nvSpPr>
        <p:spPr>
          <a:xfrm>
            <a:off x="6004560" y="333756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45A5A8-9B08-BDDE-FB46-B600B48EF4E3}"/>
              </a:ext>
            </a:extLst>
          </p:cNvPr>
          <p:cNvCxnSpPr>
            <a:cxnSpLocks/>
          </p:cNvCxnSpPr>
          <p:nvPr/>
        </p:nvCxnSpPr>
        <p:spPr>
          <a:xfrm flipV="1">
            <a:off x="2830108" y="975360"/>
            <a:ext cx="3624032" cy="26810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8919E-3829-DC9F-FB05-AED41B3F6E35}"/>
              </a:ext>
            </a:extLst>
          </p:cNvPr>
          <p:cNvCxnSpPr/>
          <p:nvPr/>
        </p:nvCxnSpPr>
        <p:spPr>
          <a:xfrm>
            <a:off x="4678680" y="2865120"/>
            <a:ext cx="3604260" cy="1432560"/>
          </a:xfrm>
          <a:prstGeom prst="straightConnector1">
            <a:avLst/>
          </a:prstGeom>
          <a:ln w="3810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5332-12D9-D718-41EA-69CADDF872E4}"/>
              </a:ext>
            </a:extLst>
          </p:cNvPr>
          <p:cNvCxnSpPr>
            <a:cxnSpLocks/>
          </p:cNvCxnSpPr>
          <p:nvPr/>
        </p:nvCxnSpPr>
        <p:spPr>
          <a:xfrm flipV="1">
            <a:off x="2830108" y="2047875"/>
            <a:ext cx="2170517" cy="160853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89C030-9C8F-C27B-8B60-04F05EEDFD88}"/>
                  </a:ext>
                </a:extLst>
              </p:cNvPr>
              <p:cNvSpPr txBox="1"/>
              <p:nvPr/>
            </p:nvSpPr>
            <p:spPr>
              <a:xfrm>
                <a:off x="4073778" y="2923904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89C030-9C8F-C27B-8B60-04F05EED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78" y="2923904"/>
                <a:ext cx="80582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69D752-6A13-5C45-6A96-0B440D788D61}"/>
              </a:ext>
            </a:extLst>
          </p:cNvPr>
          <p:cNvCxnSpPr>
            <a:cxnSpLocks/>
          </p:cNvCxnSpPr>
          <p:nvPr/>
        </p:nvCxnSpPr>
        <p:spPr>
          <a:xfrm>
            <a:off x="4662488" y="2857500"/>
            <a:ext cx="1430337" cy="568325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0C4E87-1C52-BF71-10A7-7206F423CDAA}"/>
                  </a:ext>
                </a:extLst>
              </p:cNvPr>
              <p:cNvSpPr txBox="1"/>
              <p:nvPr/>
            </p:nvSpPr>
            <p:spPr>
              <a:xfrm>
                <a:off x="7126550" y="3228052"/>
                <a:ext cx="702756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0C4E87-1C52-BF71-10A7-7206F423C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50" y="3228052"/>
                <a:ext cx="702756" cy="644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765EF1-3DBB-69D6-5C74-DAB01923E493}"/>
                  </a:ext>
                </a:extLst>
              </p:cNvPr>
              <p:cNvSpPr txBox="1"/>
              <p:nvPr/>
            </p:nvSpPr>
            <p:spPr>
              <a:xfrm>
                <a:off x="5315076" y="682972"/>
                <a:ext cx="689484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765EF1-3DBB-69D6-5C74-DAB01923E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076" y="682972"/>
                <a:ext cx="689484" cy="644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F9C49552-BAD0-621A-B5B5-02ED03C596EA}"/>
              </a:ext>
            </a:extLst>
          </p:cNvPr>
          <p:cNvSpPr/>
          <p:nvPr/>
        </p:nvSpPr>
        <p:spPr>
          <a:xfrm>
            <a:off x="4418593" y="1491699"/>
            <a:ext cx="576964" cy="56832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CE8EE7-AEAA-2D04-7003-FA586B633D0F}"/>
                  </a:ext>
                </a:extLst>
              </p:cNvPr>
              <p:cNvSpPr txBox="1"/>
              <p:nvPr/>
            </p:nvSpPr>
            <p:spPr>
              <a:xfrm>
                <a:off x="4245268" y="1363769"/>
                <a:ext cx="733983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CE8EE7-AEAA-2D04-7003-FA586B63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68" y="1363769"/>
                <a:ext cx="733983" cy="644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9888CF-A184-E67A-F698-1D26CEFE2C7B}"/>
                  </a:ext>
                </a:extLst>
              </p:cNvPr>
              <p:cNvSpPr txBox="1"/>
              <p:nvPr/>
            </p:nvSpPr>
            <p:spPr>
              <a:xfrm>
                <a:off x="5925661" y="2708047"/>
                <a:ext cx="747256" cy="644664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9888CF-A184-E67A-F698-1D26CEFE2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661" y="2708047"/>
                <a:ext cx="747256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F68567-AD30-6190-9907-D21CE585D13F}"/>
                  </a:ext>
                </a:extLst>
              </p:cNvPr>
              <p:cNvSpPr txBox="1"/>
              <p:nvPr/>
            </p:nvSpPr>
            <p:spPr>
              <a:xfrm>
                <a:off x="2650320" y="2572732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F68567-AD30-6190-9907-D21CE585D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20" y="2572732"/>
                <a:ext cx="80582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320C3B-F339-57AD-1C12-1D4D5814D9FF}"/>
                  </a:ext>
                </a:extLst>
              </p:cNvPr>
              <p:cNvSpPr txBox="1"/>
              <p:nvPr/>
            </p:nvSpPr>
            <p:spPr>
              <a:xfrm>
                <a:off x="6486751" y="975360"/>
                <a:ext cx="805823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E320C3B-F339-57AD-1C12-1D4D5814D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51" y="975360"/>
                <a:ext cx="80582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6038C6-DD59-631F-8127-857D993AF7F3}"/>
                  </a:ext>
                </a:extLst>
              </p:cNvPr>
              <p:cNvSpPr txBox="1"/>
              <p:nvPr/>
            </p:nvSpPr>
            <p:spPr>
              <a:xfrm>
                <a:off x="7482540" y="4310241"/>
                <a:ext cx="816591" cy="584775"/>
              </a:xfrm>
              <a:prstGeom prst="rect">
                <a:avLst/>
              </a:prstGeom>
              <a:solidFill>
                <a:srgbClr val="000000">
                  <a:alpha val="27843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6038C6-DD59-631F-8127-857D993A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40" y="4310241"/>
                <a:ext cx="81659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7A471323-27C1-ADE8-B813-4D4CFAD67CBB}"/>
              </a:ext>
            </a:extLst>
          </p:cNvPr>
          <p:cNvSpPr/>
          <p:nvPr/>
        </p:nvSpPr>
        <p:spPr>
          <a:xfrm>
            <a:off x="6825218" y="3673004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0A7B1C2-162E-2AAA-D2BD-1F6C7FA8B1D8}"/>
              </a:ext>
            </a:extLst>
          </p:cNvPr>
          <p:cNvSpPr/>
          <p:nvPr/>
        </p:nvSpPr>
        <p:spPr>
          <a:xfrm>
            <a:off x="2977217" y="3374348"/>
            <a:ext cx="182880" cy="182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CB125F-855E-6FAA-EF05-156A77B6F6C4}"/>
              </a:ext>
            </a:extLst>
          </p:cNvPr>
          <p:cNvCxnSpPr>
            <a:cxnSpLocks/>
          </p:cNvCxnSpPr>
          <p:nvPr/>
        </p:nvCxnSpPr>
        <p:spPr>
          <a:xfrm flipH="1" flipV="1">
            <a:off x="3068657" y="3476318"/>
            <a:ext cx="3860235" cy="28812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F7B15-F297-2921-D037-1D2507A9C3AE}"/>
                  </a:ext>
                </a:extLst>
              </p:cNvPr>
              <p:cNvSpPr txBox="1"/>
              <p:nvPr/>
            </p:nvSpPr>
            <p:spPr>
              <a:xfrm>
                <a:off x="6040660" y="3925253"/>
                <a:ext cx="1264513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F7B15-F297-2921-D037-1D2507A9C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60" y="3925253"/>
                <a:ext cx="1264513" cy="4029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C1CBF-6DA2-89C0-CBE7-B49DC526ED5E}"/>
                  </a:ext>
                </a:extLst>
              </p:cNvPr>
              <p:cNvSpPr txBox="1"/>
              <p:nvPr/>
            </p:nvSpPr>
            <p:spPr>
              <a:xfrm>
                <a:off x="2749461" y="3785504"/>
                <a:ext cx="124296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6C1CBF-6DA2-89C0-CBE7-B49DC526E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61" y="3785504"/>
                <a:ext cx="1242968" cy="4029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1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 animBg="1"/>
      <p:bldP spid="21" grpId="0" animBg="1"/>
      <p:bldP spid="22" grpId="0" animBg="1"/>
      <p:bldP spid="48" grpId="0" animBg="1"/>
      <p:bldP spid="48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49" grpId="0" animBg="1"/>
      <p:bldP spid="50" grpId="0" animBg="1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611A-01AC-CFE9-5BA1-E3832788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0AC0EA-3445-F4FA-FF30-6C4AFEBD2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5504520" cy="788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/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F3A58C-DFE7-3EE1-99BF-4694775C0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6271"/>
                <a:ext cx="3309432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/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E3D045-2905-EB71-AD19-013C0303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85205"/>
                <a:ext cx="3316357" cy="1096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/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EDD34C-B7FE-2894-17C2-A0CD7ACD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9559"/>
                <a:ext cx="5791842" cy="1096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0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/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AA0880-ABA6-0D72-64AB-F801E9C3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66993"/>
                <a:ext cx="3316357" cy="1096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/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0F8C5A-7907-32D4-0A0D-778E66C9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1855134"/>
                <a:ext cx="3769686" cy="751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/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36214-4A37-F5DC-1781-6FAB1717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2998052"/>
                <a:ext cx="5204182" cy="4870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/>
              <p:nvPr/>
            </p:nvSpPr>
            <p:spPr>
              <a:xfrm>
                <a:off x="563283" y="3906098"/>
                <a:ext cx="6957674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7263A2-B682-12A4-C10C-65FBC6B3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3906098"/>
                <a:ext cx="6957674" cy="4870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/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BFBDE5-BD0B-048D-50F8-8493D98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4784520"/>
                <a:ext cx="6957674" cy="4870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/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31C51-E0CC-F2FE-3B2D-860DEF6DF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" y="5662942"/>
                <a:ext cx="6643742" cy="584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08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/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CC77DE-0614-1D5C-78A2-2F76CCB8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361813"/>
                <a:ext cx="6643742" cy="5846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/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0230E6-933A-1B45-B9C8-312FD9EA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1240353"/>
                <a:ext cx="7774308" cy="1262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/>
              <p:nvPr/>
            </p:nvSpPr>
            <p:spPr>
              <a:xfrm>
                <a:off x="688789" y="2829772"/>
                <a:ext cx="9093387" cy="1544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F096F-1223-412F-92D7-9A80B1073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89" y="2829772"/>
                <a:ext cx="9093387" cy="15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/>
              <p:nvPr/>
            </p:nvSpPr>
            <p:spPr>
              <a:xfrm>
                <a:off x="1863165" y="4701256"/>
                <a:ext cx="7520649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F37ED9-D92B-A55E-045A-BA746B36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165" y="4701256"/>
                <a:ext cx="7520649" cy="2156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37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/>
              <p:nvPr/>
            </p:nvSpPr>
            <p:spPr>
              <a:xfrm>
                <a:off x="512483" y="105351"/>
                <a:ext cx="7520649" cy="2156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F1390-A4E9-5B0C-5057-509A22AF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3" y="105351"/>
                <a:ext cx="7520649" cy="2156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/>
              <p:nvPr/>
            </p:nvSpPr>
            <p:spPr>
              <a:xfrm>
                <a:off x="757518" y="2920268"/>
                <a:ext cx="664438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54FD90-ACE1-4E04-77C4-3AF3529F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2920268"/>
                <a:ext cx="6644383" cy="940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/>
              <p:nvPr/>
            </p:nvSpPr>
            <p:spPr>
              <a:xfrm>
                <a:off x="757518" y="4250033"/>
                <a:ext cx="9987542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2">
                                                <a:lumMod val="40000"/>
                                                <a:lumOff val="6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5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 smtClean="0">
                                <a:solidFill>
                                  <a:schemeClr val="accent5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5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rad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E64E7-09DE-B0F8-9A32-0E5F6B8E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4250033"/>
                <a:ext cx="9987542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/>
              <p:nvPr/>
            </p:nvSpPr>
            <p:spPr>
              <a:xfrm>
                <a:off x="757518" y="5579798"/>
                <a:ext cx="4967450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95EA5C-972E-9C82-6218-53CF3B35B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" y="5579798"/>
                <a:ext cx="4967450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/>
              <p:nvPr/>
            </p:nvSpPr>
            <p:spPr>
              <a:xfrm>
                <a:off x="6336554" y="5579798"/>
                <a:ext cx="391017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E4564E-EE65-EB3F-5EDE-27DF6B287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54" y="5579798"/>
                <a:ext cx="3910173" cy="940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1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/>
              <p:nvPr/>
            </p:nvSpPr>
            <p:spPr>
              <a:xfrm>
                <a:off x="5570651" y="366953"/>
                <a:ext cx="3910173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F33B31-1134-2023-3A35-D3080BB1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51" y="366953"/>
                <a:ext cx="3910173" cy="940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/>
              <p:nvPr/>
            </p:nvSpPr>
            <p:spPr>
              <a:xfrm>
                <a:off x="1040604" y="626257"/>
                <a:ext cx="3309431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CCC5A6-7B3E-7D20-668D-CC66D4733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04" y="626257"/>
                <a:ext cx="3309431" cy="44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/>
              <p:nvPr/>
            </p:nvSpPr>
            <p:spPr>
              <a:xfrm>
                <a:off x="2402964" y="1853810"/>
                <a:ext cx="6855338" cy="940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d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9429E-D9D5-8024-11A2-D99CBE9D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964" y="1853810"/>
                <a:ext cx="6855338" cy="940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/>
              <p:nvPr/>
            </p:nvSpPr>
            <p:spPr>
              <a:xfrm>
                <a:off x="614740" y="3314841"/>
                <a:ext cx="7470589" cy="9400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2AC-A69C-E237-E059-67D136C1A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0" y="3314841"/>
                <a:ext cx="7470589" cy="940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9504-B1D7-143A-6249-BF87A0C9C4DC}"/>
                  </a:ext>
                </a:extLst>
              </p:cNvPr>
              <p:cNvSpPr txBox="1"/>
              <p:nvPr/>
            </p:nvSpPr>
            <p:spPr>
              <a:xfrm>
                <a:off x="614740" y="4660684"/>
                <a:ext cx="7470589" cy="94000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9504-B1D7-143A-6249-BF87A0C9C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0" y="4660684"/>
                <a:ext cx="7470589" cy="940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C9C5D-9D4E-430F-88C5-FD3A53573456}"/>
                  </a:ext>
                </a:extLst>
              </p:cNvPr>
              <p:cNvSpPr txBox="1"/>
              <p:nvPr/>
            </p:nvSpPr>
            <p:spPr>
              <a:xfrm flipH="1">
                <a:off x="8442745" y="3600175"/>
                <a:ext cx="1718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5C9C5D-9D4E-430F-88C5-FD3A5357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42745" y="3600175"/>
                <a:ext cx="17186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56DA4-09AA-1690-689A-4EB31412D8E0}"/>
                  </a:ext>
                </a:extLst>
              </p:cNvPr>
              <p:cNvSpPr txBox="1"/>
              <p:nvPr/>
            </p:nvSpPr>
            <p:spPr>
              <a:xfrm flipH="1">
                <a:off x="8442745" y="4946018"/>
                <a:ext cx="1718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56DA4-09AA-1690-689A-4EB31412D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42745" y="4946018"/>
                <a:ext cx="17186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C295EE-960B-C32E-88F5-0BFE2B79D2C5}"/>
              </a:ext>
            </a:extLst>
          </p:cNvPr>
          <p:cNvSpPr txBox="1"/>
          <p:nvPr/>
        </p:nvSpPr>
        <p:spPr>
          <a:xfrm flipH="1">
            <a:off x="3580113" y="6121715"/>
            <a:ext cx="398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(</a:t>
            </a:r>
            <a:r>
              <a:rPr lang="en-US" dirty="0" err="1"/>
              <a:t>Te</a:t>
            </a:r>
            <a:r>
              <a:rPr lang="en-US" dirty="0"/>
              <a:t> &lt; To) then the result is valid…</a:t>
            </a:r>
          </a:p>
        </p:txBody>
      </p:sp>
    </p:spTree>
    <p:extLst>
      <p:ext uri="{BB962C8B-B14F-4D97-AF65-F5344CB8AC3E}">
        <p14:creationId xmlns:p14="http://schemas.microsoft.com/office/powerpoint/2010/main" val="34546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320A3C-FBE6-9F6D-AFD3-F855BA040EC9}"/>
                  </a:ext>
                </a:extLst>
              </p:cNvPr>
              <p:cNvSpPr txBox="1"/>
              <p:nvPr/>
            </p:nvSpPr>
            <p:spPr>
              <a:xfrm>
                <a:off x="452120" y="186013"/>
                <a:ext cx="5791842" cy="1096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320A3C-FBE6-9F6D-AFD3-F855BA040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186013"/>
                <a:ext cx="5791842" cy="1096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6889C-D2C0-DBDE-AF06-41575D80FD5D}"/>
                  </a:ext>
                </a:extLst>
              </p:cNvPr>
              <p:cNvSpPr txBox="1"/>
              <p:nvPr/>
            </p:nvSpPr>
            <p:spPr>
              <a:xfrm>
                <a:off x="7218680" y="734400"/>
                <a:ext cx="9778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6889C-D2C0-DBDE-AF06-41575D80F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680" y="734400"/>
                <a:ext cx="977895" cy="369332"/>
              </a:xfrm>
              <a:prstGeom prst="rect">
                <a:avLst/>
              </a:prstGeom>
              <a:blipFill>
                <a:blip r:embed="rId3"/>
                <a:stretch>
                  <a:fillRect l="-6832" r="-559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5C6FCE-B1FE-E28D-DBC5-3EE68D657CDC}"/>
                  </a:ext>
                </a:extLst>
              </p:cNvPr>
              <p:cNvSpPr txBox="1"/>
              <p:nvPr/>
            </p:nvSpPr>
            <p:spPr>
              <a:xfrm>
                <a:off x="452120" y="1550839"/>
                <a:ext cx="5791842" cy="1213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5C6FCE-B1FE-E28D-DBC5-3EE68D657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1550839"/>
                <a:ext cx="5791842" cy="12131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53870-E3D4-0754-EDE9-5A60ADF11619}"/>
                  </a:ext>
                </a:extLst>
              </p:cNvPr>
              <p:cNvSpPr txBox="1"/>
              <p:nvPr/>
            </p:nvSpPr>
            <p:spPr>
              <a:xfrm>
                <a:off x="452120" y="2802565"/>
                <a:ext cx="3309432" cy="4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953870-E3D4-0754-EDE9-5A60ADF11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2802565"/>
                <a:ext cx="3309432" cy="443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9F187-2D42-82D1-3EB2-2FE00F2F35AF}"/>
                  </a:ext>
                </a:extLst>
              </p:cNvPr>
              <p:cNvSpPr txBox="1"/>
              <p:nvPr/>
            </p:nvSpPr>
            <p:spPr>
              <a:xfrm>
                <a:off x="452120" y="3349159"/>
                <a:ext cx="3876040" cy="1556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9F187-2D42-82D1-3EB2-2FE00F2F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20" y="3349159"/>
                <a:ext cx="3876040" cy="15561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E09F-AA9D-FD00-3B7A-0C5C51DC1179}"/>
                  </a:ext>
                </a:extLst>
              </p:cNvPr>
              <p:cNvSpPr txBox="1"/>
              <p:nvPr/>
            </p:nvSpPr>
            <p:spPr>
              <a:xfrm>
                <a:off x="299720" y="5008174"/>
                <a:ext cx="4692118" cy="1556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15E09F-AA9D-FD00-3B7A-0C5C51DC1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20" y="5008174"/>
                <a:ext cx="4692118" cy="15561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ED95E-FEE3-7421-F8FE-575B3CACA9C8}"/>
                  </a:ext>
                </a:extLst>
              </p:cNvPr>
              <p:cNvSpPr txBox="1"/>
              <p:nvPr/>
            </p:nvSpPr>
            <p:spPr>
              <a:xfrm>
                <a:off x="6243962" y="2206219"/>
                <a:ext cx="5523500" cy="788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BED95E-FEE3-7421-F8FE-575B3CACA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962" y="2206219"/>
                <a:ext cx="5523500" cy="7880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D542CE-A6FE-FB9B-E3B4-A3B748CE5432}"/>
                  </a:ext>
                </a:extLst>
              </p:cNvPr>
              <p:cNvSpPr txBox="1"/>
              <p:nvPr/>
            </p:nvSpPr>
            <p:spPr>
              <a:xfrm>
                <a:off x="4589703" y="3131530"/>
                <a:ext cx="7302577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D542CE-A6FE-FB9B-E3B4-A3B748CE5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703" y="3131530"/>
                <a:ext cx="7302577" cy="4870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ACF04-F6B4-71DA-BAB2-0F48D2832BD1}"/>
                  </a:ext>
                </a:extLst>
              </p:cNvPr>
              <p:cNvSpPr txBox="1"/>
              <p:nvPr/>
            </p:nvSpPr>
            <p:spPr>
              <a:xfrm>
                <a:off x="4641557" y="3755861"/>
                <a:ext cx="4963667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AACF04-F6B4-71DA-BAB2-0F48D283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57" y="3755861"/>
                <a:ext cx="4963667" cy="4870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F6807-E42B-11E0-3B60-3A7121627A37}"/>
                  </a:ext>
                </a:extLst>
              </p:cNvPr>
              <p:cNvSpPr txBox="1"/>
              <p:nvPr/>
            </p:nvSpPr>
            <p:spPr>
              <a:xfrm>
                <a:off x="5892111" y="4380192"/>
                <a:ext cx="3196901" cy="11523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0F6807-E42B-11E0-3B60-3A712162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11" y="4380192"/>
                <a:ext cx="3196901" cy="11523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96F739-4245-B597-AF7C-05ADCC8DA915}"/>
                  </a:ext>
                </a:extLst>
              </p:cNvPr>
              <p:cNvSpPr txBox="1"/>
              <p:nvPr/>
            </p:nvSpPr>
            <p:spPr>
              <a:xfrm>
                <a:off x="5892111" y="5491920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96F739-4245-B597-AF7C-05ADCC8DA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111" y="5491920"/>
                <a:ext cx="6000169" cy="1263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74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092B3-7C52-839B-7FDD-D1DD77AAE8C5}"/>
                  </a:ext>
                </a:extLst>
              </p:cNvPr>
              <p:cNvSpPr txBox="1"/>
              <p:nvPr/>
            </p:nvSpPr>
            <p:spPr>
              <a:xfrm>
                <a:off x="270244" y="195173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2092B3-7C52-839B-7FDD-D1DD77AA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4" y="195173"/>
                <a:ext cx="6000169" cy="1263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BB8AC-29A6-B926-4217-89CA775CB0BB}"/>
                  </a:ext>
                </a:extLst>
              </p:cNvPr>
              <p:cNvSpPr txBox="1"/>
              <p:nvPr/>
            </p:nvSpPr>
            <p:spPr>
              <a:xfrm>
                <a:off x="270243" y="2037519"/>
                <a:ext cx="6000169" cy="12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ABB8AC-29A6-B926-4217-89CA775C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3" y="2037519"/>
                <a:ext cx="6000169" cy="1263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3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16C1A-FFDD-395D-14B2-A93AD188B20D}"/>
                  </a:ext>
                </a:extLst>
              </p:cNvPr>
              <p:cNvSpPr txBox="1"/>
              <p:nvPr/>
            </p:nvSpPr>
            <p:spPr>
              <a:xfrm>
                <a:off x="3991817" y="4082353"/>
                <a:ext cx="475221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units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16C1A-FFDD-395D-14B2-A93AD188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17" y="4082353"/>
                <a:ext cx="47522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C5AC98-8D11-4BD4-B7C5-B219CE77534A}"/>
                  </a:ext>
                </a:extLst>
              </p:cNvPr>
              <p:cNvSpPr txBox="1"/>
              <p:nvPr/>
            </p:nvSpPr>
            <p:spPr>
              <a:xfrm>
                <a:off x="3701948" y="2315697"/>
                <a:ext cx="4995358" cy="1027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time</m:t>
                          </m:r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C5AC98-8D11-4BD4-B7C5-B219CE775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48" y="2315697"/>
                <a:ext cx="4995358" cy="1027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523DCB-271A-36C5-34C2-50829530C3E0}"/>
              </a:ext>
            </a:extLst>
          </p:cNvPr>
          <p:cNvSpPr txBox="1"/>
          <p:nvPr/>
        </p:nvSpPr>
        <p:spPr>
          <a:xfrm>
            <a:off x="538900" y="4125586"/>
            <a:ext cx="2324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68789-28C6-3F66-35B8-3E49F34F67AD}"/>
              </a:ext>
            </a:extLst>
          </p:cNvPr>
          <p:cNvSpPr txBox="1"/>
          <p:nvPr/>
        </p:nvSpPr>
        <p:spPr>
          <a:xfrm>
            <a:off x="587846" y="2610164"/>
            <a:ext cx="3314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Velocity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70B9DA-5CA7-9F0E-CD78-1AD82241D0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A Different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Constant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370B9DA-5CA7-9F0E-CD78-1AD82241D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96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4674566"/>
                  </p:ext>
                </p:extLst>
              </p:nvPr>
            </p:nvGraphicFramePr>
            <p:xfrm rot="5400000" flipH="1">
              <a:off x="3422973" y="1256662"/>
              <a:ext cx="630044" cy="1532127"/>
            </p:xfrm>
            <a:graphic>
              <a:graphicData uri="http://schemas.microsoft.com/office/drawing/2017/model3d">
                <am3d:model3d r:embed="rId2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Rocket Ship 03">
                <a:extLst>
                  <a:ext uri="{FF2B5EF4-FFF2-40B4-BE49-F238E27FC236}">
                    <a16:creationId xmlns:a16="http://schemas.microsoft.com/office/drawing/2014/main" id="{DC4B32F8-D65E-CE1C-AA59-76C76B7037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 flipH="1">
                <a:off x="3422973" y="1256662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ADA884F-7E53-7F2C-EB35-B60B141ACF3C}"/>
              </a:ext>
            </a:extLst>
          </p:cNvPr>
          <p:cNvSpPr/>
          <p:nvPr/>
        </p:nvSpPr>
        <p:spPr>
          <a:xfrm>
            <a:off x="303953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177F31-E5D1-2228-CD53-9A1F32DFE6CB}"/>
              </a:ext>
            </a:extLst>
          </p:cNvPr>
          <p:cNvSpPr/>
          <p:nvPr/>
        </p:nvSpPr>
        <p:spPr>
          <a:xfrm>
            <a:off x="4245723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6A7ED5-06F1-1FF3-E2D3-1519EDA45979}"/>
              </a:ext>
            </a:extLst>
          </p:cNvPr>
          <p:cNvSpPr/>
          <p:nvPr/>
        </p:nvSpPr>
        <p:spPr>
          <a:xfrm>
            <a:off x="3634031" y="1980910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E8D497-E808-51D2-D264-AC01A64131A5}"/>
              </a:ext>
            </a:extLst>
          </p:cNvPr>
          <p:cNvSpPr/>
          <p:nvPr/>
        </p:nvSpPr>
        <p:spPr>
          <a:xfrm>
            <a:off x="8204464" y="4202790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EAADB-B433-83C1-B619-86163503F689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182306" y="2128442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AFF88E-2B56-7E7D-DBEA-3421868DEB2F}"/>
              </a:ext>
            </a:extLst>
          </p:cNvPr>
          <p:cNvCxnSpPr>
            <a:cxnSpLocks/>
          </p:cNvCxnSpPr>
          <p:nvPr/>
        </p:nvCxnSpPr>
        <p:spPr>
          <a:xfrm>
            <a:off x="3801300" y="2128442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98A6E-22F6-4A95-83E4-F27C34A5B668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4388496" y="2128442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3930EB-B069-60A6-224E-4FC94552CEA7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3123168" y="2153754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515B85-B284-80C5-9CE8-363D1241D2D9}"/>
              </a:ext>
            </a:extLst>
          </p:cNvPr>
          <p:cNvCxnSpPr>
            <a:stCxn id="8" idx="2"/>
          </p:cNvCxnSpPr>
          <p:nvPr/>
        </p:nvCxnSpPr>
        <p:spPr>
          <a:xfrm flipH="1">
            <a:off x="3130021" y="4289212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/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D69B8C-11F2-7111-02F5-1C0A65A9F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813" y="1094566"/>
                <a:ext cx="10647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2DDF031-3992-3A56-BDDC-33A7350B2058}"/>
              </a:ext>
            </a:extLst>
          </p:cNvPr>
          <p:cNvSpPr/>
          <p:nvPr/>
        </p:nvSpPr>
        <p:spPr>
          <a:xfrm>
            <a:off x="8213698" y="4202790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/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A7B33-98FC-DF89-BF75-F208091D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90" y="3000000"/>
                <a:ext cx="10647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/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38044E7-A268-AD5B-DD46-0191330CD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21" y="1114504"/>
                <a:ext cx="10647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/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7B32F-97E3-DAED-C18E-7171C6B98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88" y="1114504"/>
                <a:ext cx="10647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3B25CC-1153-79C4-124F-82465EE61D36}"/>
              </a:ext>
            </a:extLst>
          </p:cNvPr>
          <p:cNvCxnSpPr>
            <a:cxnSpLocks/>
            <a:stCxn id="3" idx="7"/>
            <a:endCxn id="24" idx="2"/>
          </p:cNvCxnSpPr>
          <p:nvPr/>
        </p:nvCxnSpPr>
        <p:spPr>
          <a:xfrm flipV="1">
            <a:off x="3182306" y="1483836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C32A66-0967-EE97-9B79-E1079F86A702}"/>
              </a:ext>
            </a:extLst>
          </p:cNvPr>
          <p:cNvCxnSpPr>
            <a:cxnSpLocks/>
            <a:stCxn id="6" idx="7"/>
            <a:endCxn id="18" idx="2"/>
          </p:cNvCxnSpPr>
          <p:nvPr/>
        </p:nvCxnSpPr>
        <p:spPr>
          <a:xfrm flipV="1">
            <a:off x="3776804" y="1463898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01611B-1170-EADF-691D-E0E98CF6521B}"/>
              </a:ext>
            </a:extLst>
          </p:cNvPr>
          <p:cNvCxnSpPr>
            <a:cxnSpLocks/>
            <a:stCxn id="5" idx="7"/>
            <a:endCxn id="25" idx="2"/>
          </p:cNvCxnSpPr>
          <p:nvPr/>
        </p:nvCxnSpPr>
        <p:spPr>
          <a:xfrm flipV="1">
            <a:off x="4388496" y="1483836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E3DD23C-F4FC-322C-0586-073CF80BA12D}"/>
              </a:ext>
            </a:extLst>
          </p:cNvPr>
          <p:cNvSpPr/>
          <p:nvPr/>
        </p:nvSpPr>
        <p:spPr>
          <a:xfrm>
            <a:off x="2232920" y="2912999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6A109B-73D7-81EB-FA3D-22823FE7D26F}"/>
              </a:ext>
            </a:extLst>
          </p:cNvPr>
          <p:cNvSpPr/>
          <p:nvPr/>
        </p:nvSpPr>
        <p:spPr>
          <a:xfrm>
            <a:off x="4190999" y="2702646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6410E-63E9-7816-7E81-6712E1004AEA}"/>
              </a:ext>
            </a:extLst>
          </p:cNvPr>
          <p:cNvCxnSpPr>
            <a:cxnSpLocks/>
          </p:cNvCxnSpPr>
          <p:nvPr/>
        </p:nvCxnSpPr>
        <p:spPr>
          <a:xfrm>
            <a:off x="3704614" y="1668630"/>
            <a:ext cx="3577856" cy="0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151548-B0D9-2701-4ACD-6831F7D32DD6}"/>
              </a:ext>
            </a:extLst>
          </p:cNvPr>
          <p:cNvCxnSpPr>
            <a:cxnSpLocks/>
          </p:cNvCxnSpPr>
          <p:nvPr/>
        </p:nvCxnSpPr>
        <p:spPr>
          <a:xfrm>
            <a:off x="2691450" y="2990693"/>
            <a:ext cx="1394961" cy="82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736CC-29C6-F510-81C9-111928B59833}"/>
                  </a:ext>
                </a:extLst>
              </p:cNvPr>
              <p:cNvSpPr txBox="1"/>
              <p:nvPr/>
            </p:nvSpPr>
            <p:spPr>
              <a:xfrm>
                <a:off x="2744265" y="3305607"/>
                <a:ext cx="12893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736CC-29C6-F510-81C9-111928B5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3305607"/>
                <a:ext cx="12893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8E955BE1-C170-D526-7196-B9B319F92058}"/>
              </a:ext>
            </a:extLst>
          </p:cNvPr>
          <p:cNvSpPr/>
          <p:nvPr/>
        </p:nvSpPr>
        <p:spPr>
          <a:xfrm>
            <a:off x="2232919" y="5334713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F848EF-12A2-7A4C-233D-560204DF26B5}"/>
              </a:ext>
            </a:extLst>
          </p:cNvPr>
          <p:cNvSpPr/>
          <p:nvPr/>
        </p:nvSpPr>
        <p:spPr>
          <a:xfrm>
            <a:off x="4190998" y="5124360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DA9AF8-CC16-FC58-1139-A4445C14DA7C}"/>
              </a:ext>
            </a:extLst>
          </p:cNvPr>
          <p:cNvCxnSpPr>
            <a:cxnSpLocks/>
          </p:cNvCxnSpPr>
          <p:nvPr/>
        </p:nvCxnSpPr>
        <p:spPr>
          <a:xfrm flipH="1">
            <a:off x="2678678" y="5399058"/>
            <a:ext cx="135491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ACD66A-EA39-268F-D057-0AB1B53FE46E}"/>
                  </a:ext>
                </a:extLst>
              </p:cNvPr>
              <p:cNvSpPr txBox="1"/>
              <p:nvPr/>
            </p:nvSpPr>
            <p:spPr>
              <a:xfrm>
                <a:off x="2744265" y="5816030"/>
                <a:ext cx="12893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ACD66A-EA39-268F-D057-0AB1B53FE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5816030"/>
                <a:ext cx="128932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14C64247-B84F-3C32-9430-B3DA980A9F83}"/>
              </a:ext>
            </a:extLst>
          </p:cNvPr>
          <p:cNvSpPr/>
          <p:nvPr/>
        </p:nvSpPr>
        <p:spPr>
          <a:xfrm>
            <a:off x="6332522" y="4518784"/>
            <a:ext cx="179294" cy="155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30B27C-E365-A423-1607-AAD67DAF9BDF}"/>
              </a:ext>
            </a:extLst>
          </p:cNvPr>
          <p:cNvSpPr/>
          <p:nvPr/>
        </p:nvSpPr>
        <p:spPr>
          <a:xfrm rot="5400000">
            <a:off x="6394369" y="2916973"/>
            <a:ext cx="55599" cy="576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6F304E-D2D4-34CC-98FE-26A7BF229B3B}"/>
              </a:ext>
            </a:extLst>
          </p:cNvPr>
          <p:cNvCxnSpPr>
            <a:cxnSpLocks/>
          </p:cNvCxnSpPr>
          <p:nvPr/>
        </p:nvCxnSpPr>
        <p:spPr>
          <a:xfrm flipV="1">
            <a:off x="6422169" y="3387115"/>
            <a:ext cx="0" cy="92131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6189E-7062-B530-291D-337C3E88A3A5}"/>
                  </a:ext>
                </a:extLst>
              </p:cNvPr>
              <p:cNvSpPr txBox="1"/>
              <p:nvPr/>
            </p:nvSpPr>
            <p:spPr>
              <a:xfrm>
                <a:off x="5444752" y="4884525"/>
                <a:ext cx="2537041" cy="815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  (time)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6189E-7062-B530-291D-337C3E88A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752" y="4884525"/>
                <a:ext cx="2537041" cy="815929"/>
              </a:xfrm>
              <a:prstGeom prst="rect">
                <a:avLst/>
              </a:prstGeom>
              <a:blipFill>
                <a:blip r:embed="rId4"/>
                <a:stretch>
                  <a:fillRect r="-5769" b="-9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48716-2C66-A1C2-F3AD-E5505E99A1AE}"/>
                  </a:ext>
                </a:extLst>
              </p:cNvPr>
              <p:cNvSpPr txBox="1"/>
              <p:nvPr/>
            </p:nvSpPr>
            <p:spPr>
              <a:xfrm>
                <a:off x="2713053" y="3020283"/>
                <a:ext cx="1289327" cy="101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48716-2C66-A1C2-F3AD-E5505E99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053" y="3020283"/>
                <a:ext cx="1289327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81C475-08BA-EE4D-3F0A-1E95A0A84C25}"/>
                  </a:ext>
                </a:extLst>
              </p:cNvPr>
              <p:cNvSpPr txBox="1"/>
              <p:nvPr/>
            </p:nvSpPr>
            <p:spPr>
              <a:xfrm>
                <a:off x="2744265" y="5546482"/>
                <a:ext cx="1289327" cy="1025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81C475-08BA-EE4D-3F0A-1E95A0A8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265" y="5546482"/>
                <a:ext cx="1289327" cy="1025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FAAC6CA2-89EC-4290-01F1-2C26DEE31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506" y="1633072"/>
            <a:ext cx="2530675" cy="2226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622EFB-55EE-2135-A33D-4D7C4B30DC26}"/>
                  </a:ext>
                </a:extLst>
              </p:cNvPr>
              <p:cNvSpPr txBox="1"/>
              <p:nvPr/>
            </p:nvSpPr>
            <p:spPr>
              <a:xfrm>
                <a:off x="5427119" y="4840007"/>
                <a:ext cx="1990097" cy="7064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622EFB-55EE-2135-A33D-4D7C4B30D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19" y="4840007"/>
                <a:ext cx="1990097" cy="706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CE40C29F-BE4D-E27B-A1E1-315E6CD8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Setup for Length Contraction</a:t>
            </a:r>
          </a:p>
        </p:txBody>
      </p:sp>
    </p:spTree>
    <p:extLst>
      <p:ext uri="{BB962C8B-B14F-4D97-AF65-F5344CB8AC3E}">
        <p14:creationId xmlns:p14="http://schemas.microsoft.com/office/powerpoint/2010/main" val="37254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2" grpId="0"/>
      <p:bldP spid="12" grpId="1"/>
      <p:bldP spid="13" grpId="0" animBg="1"/>
      <p:bldP spid="14" grpId="0" animBg="1"/>
      <p:bldP spid="16" grpId="0"/>
      <p:bldP spid="16" grpId="1"/>
      <p:bldP spid="18" grpId="0" animBg="1"/>
      <p:bldP spid="19" grpId="0" animBg="1"/>
      <p:bldP spid="21" grpId="0"/>
      <p:bldP spid="23" grpId="0"/>
      <p:bldP spid="24" grpId="0"/>
      <p:bldP spid="26" grpId="0"/>
      <p:bldP spid="2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5013-1672-0B6E-37BD-338C1029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02E7B-8758-EC1D-323E-7E3676EC8537}"/>
              </a:ext>
            </a:extLst>
          </p:cNvPr>
          <p:cNvSpPr txBox="1"/>
          <p:nvPr/>
        </p:nvSpPr>
        <p:spPr>
          <a:xfrm>
            <a:off x="838200" y="2117868"/>
            <a:ext cx="7964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not about why length contraction happens; just how it gets derived from the math. </a:t>
            </a:r>
          </a:p>
          <a:p>
            <a:r>
              <a:rPr lang="en-US" dirty="0"/>
              <a:t>There was an explanation I saw not so long ago, and cannot find, that had a good visualization.</a:t>
            </a:r>
          </a:p>
          <a:p>
            <a:r>
              <a:rPr lang="en-US" dirty="0"/>
              <a:t>It has to do with the exchange between electrostatic and electromagnetic phases, and two-way travel being limited to a certain amount of time, which in turn restricts the maximum distance fields can propagate.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9A1E1-EDFD-7C8A-FB38-13DB77309CE0}"/>
                  </a:ext>
                </a:extLst>
              </p:cNvPr>
              <p:cNvSpPr txBox="1"/>
              <p:nvPr/>
            </p:nvSpPr>
            <p:spPr>
              <a:xfrm>
                <a:off x="785822" y="4600901"/>
                <a:ext cx="7470589" cy="68057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sub>
                                </m:sSub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49A1E1-EDFD-7C8A-FB38-13DB77309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2" y="4600901"/>
                <a:ext cx="7470589" cy="6805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65DB-C7AE-9AD3-190D-CF737BD0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404"/>
          </a:xfrm>
        </p:spPr>
        <p:txBody>
          <a:bodyPr/>
          <a:lstStyle/>
          <a:p>
            <a:r>
              <a:rPr lang="en-US" dirty="0"/>
              <a:t>Length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/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B59FB-C5AF-1CF3-B8B7-9F25C78E1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49435"/>
                <a:ext cx="3227294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/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C03C3-D0AF-2A6B-CBB8-434829736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3282329"/>
                <a:ext cx="2360706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/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BCEFE8-742A-C480-8887-F3A9B2E4D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47" y="4370141"/>
                <a:ext cx="1984188" cy="654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D44141E7-2FDD-0610-E103-7B788EB41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842" y="281806"/>
            <a:ext cx="2504958" cy="22038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/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8226AA-1CB3-A96E-E6A6-9D3897140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461" y="2244203"/>
                <a:ext cx="2020047" cy="7290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/>
              <p:nvPr/>
            </p:nvSpPr>
            <p:spPr>
              <a:xfrm>
                <a:off x="5245846" y="3172931"/>
                <a:ext cx="6096000" cy="122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194CD-F1C3-C89D-EA65-D3ECEB2EC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846" y="3172931"/>
                <a:ext cx="6096000" cy="1224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/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A8170C-4033-43DD-C7F2-3F077B459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5024872"/>
                <a:ext cx="4615332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/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C28A7-73AA-C83A-1BDC-B613C8A9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669" y="6045489"/>
                <a:ext cx="4615332" cy="6090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21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3" grpId="0"/>
      <p:bldP spid="15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550F9-9BA6-6352-0B52-504B8E99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7" y="2081717"/>
            <a:ext cx="6963747" cy="4229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75785-F97F-F84F-ED7D-490FEDA23FE8}"/>
                  </a:ext>
                </a:extLst>
              </p:cNvPr>
              <p:cNvSpPr txBox="1"/>
              <p:nvPr/>
            </p:nvSpPr>
            <p:spPr>
              <a:xfrm>
                <a:off x="5140247" y="961831"/>
                <a:ext cx="2245225" cy="685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675785-F97F-F84F-ED7D-490FEDA2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47" y="961831"/>
                <a:ext cx="2245225" cy="685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94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DC74-61ED-ABD1-3B08-B9CFC6F9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Length Contraction Along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/>
              <p:nvPr/>
            </p:nvSpPr>
            <p:spPr>
              <a:xfrm>
                <a:off x="5021729" y="3242060"/>
                <a:ext cx="1930400" cy="85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F8BEF-F73D-1E61-0371-874B8BF6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729" y="3242060"/>
                <a:ext cx="1930400" cy="85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/>
              <p:nvPr/>
            </p:nvSpPr>
            <p:spPr>
              <a:xfrm>
                <a:off x="2475753" y="4503467"/>
                <a:ext cx="3157071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𝐶𝐶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𝑉𝑉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83B3F7-306A-5BEC-894C-5452948D0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4503467"/>
                <a:ext cx="3157071" cy="675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/>
              <p:nvPr/>
            </p:nvSpPr>
            <p:spPr>
              <a:xfrm>
                <a:off x="2475753" y="5602843"/>
                <a:ext cx="3358776" cy="747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𝑉𝑉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2128A-F310-0D36-4DAD-19BD2016F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5602843"/>
                <a:ext cx="3358776" cy="747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4FAC4-EAAA-35FF-E0D6-78D2C9EC4232}"/>
                  </a:ext>
                </a:extLst>
              </p:cNvPr>
              <p:cNvSpPr txBox="1"/>
              <p:nvPr/>
            </p:nvSpPr>
            <p:spPr>
              <a:xfrm>
                <a:off x="2475753" y="2233592"/>
                <a:ext cx="1385047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D4FAC4-EAAA-35FF-E0D6-78D2C9EC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2233592"/>
                <a:ext cx="1385047" cy="796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1FDB-C582-0998-5DD6-72BF818BCF58}"/>
                  </a:ext>
                </a:extLst>
              </p:cNvPr>
              <p:cNvSpPr txBox="1"/>
              <p:nvPr/>
            </p:nvSpPr>
            <p:spPr>
              <a:xfrm>
                <a:off x="2475753" y="3298293"/>
                <a:ext cx="1930400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51FDB-C582-0998-5DD6-72BF818BC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3298293"/>
                <a:ext cx="1930400" cy="796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6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0496-40EF-D85A-DDC0-FBDC7F98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522"/>
          </a:xfrm>
        </p:spPr>
        <p:txBody>
          <a:bodyPr/>
          <a:lstStyle/>
          <a:p>
            <a:r>
              <a:rPr lang="en-US" dirty="0"/>
              <a:t>Light Aberration</a:t>
            </a:r>
          </a:p>
        </p:txBody>
      </p:sp>
      <p:pic>
        <p:nvPicPr>
          <p:cNvPr id="3" name="Picture 2" descr="A rainbow colored circle with many lines&#10;&#10;Description automatically generated">
            <a:extLst>
              <a:ext uri="{FF2B5EF4-FFF2-40B4-BE49-F238E27FC236}">
                <a16:creationId xmlns:a16="http://schemas.microsoft.com/office/drawing/2014/main" id="{A7D0058E-D929-ABE9-43F8-6C0F16A7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59" y="1165691"/>
            <a:ext cx="2105025" cy="1971675"/>
          </a:xfrm>
          <a:prstGeom prst="rect">
            <a:avLst/>
          </a:prstGeom>
        </p:spPr>
      </p:pic>
      <p:pic>
        <p:nvPicPr>
          <p:cNvPr id="4" name="Picture 3" descr="A diagram of a person's face&#10;&#10;Description automatically generated">
            <a:extLst>
              <a:ext uri="{FF2B5EF4-FFF2-40B4-BE49-F238E27FC236}">
                <a16:creationId xmlns:a16="http://schemas.microsoft.com/office/drawing/2014/main" id="{CA6FAC01-5C9B-8E6E-6285-B2B142A3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76" y="1165691"/>
            <a:ext cx="5077460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/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5F639-29A8-3931-6507-A130031A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83" y="3383845"/>
                <a:ext cx="2743200" cy="1013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/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F9622A-280C-3B41-BC94-4DC4E7DCA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4643999"/>
                <a:ext cx="2294965" cy="432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/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F2E00F-AFF8-A06B-C6B6-477C1E91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42" y="5250649"/>
                <a:ext cx="3304988" cy="883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/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+ 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den>
                          </m:f>
                        </m:e>
                      </m:fun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4C627E-9F05-B221-37C6-007DFDDC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788" y="5183675"/>
                <a:ext cx="3257176" cy="10172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1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/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0C0F07-049B-ADF6-D050-9EE0DA3AD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002261"/>
                <a:ext cx="23368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/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536D29-288C-01AE-B8D2-30BE7957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1966091"/>
                <a:ext cx="6096000" cy="811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/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𝑑𝐴</m:t>
                                  </m:r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func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93A078-2946-DB1A-715F-B8C1D0F38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1" y="3372350"/>
                <a:ext cx="3699435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34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/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6E271-3805-0E81-F721-AD1D9DAF2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17" y="5778945"/>
                <a:ext cx="8898965" cy="50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/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DC875A-3DD6-DAC1-7635-8D5AF1B8B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59" y="4243342"/>
                <a:ext cx="2862729" cy="10517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/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68C932-9E05-C1B9-5BCA-A0DAAB7E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576" y="3049333"/>
                <a:ext cx="1470212" cy="7963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/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02BC35-DB77-29D4-5380-9BAFBDDA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529" y="3245092"/>
                <a:ext cx="1804894" cy="404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/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𝑐𝑛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922C6-BD5E-FE32-59B9-5E0D49DE5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32340"/>
                <a:ext cx="1804894" cy="796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/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2F1822-4195-6DF9-0C69-5AEB3116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88" y="3226604"/>
                <a:ext cx="194832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/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3097DC-6732-1E4C-9DC0-C2177EED4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93" y="2196173"/>
                <a:ext cx="2205318" cy="404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167D434-40FA-5F20-2A37-30E35EE9A058}"/>
              </a:ext>
            </a:extLst>
          </p:cNvPr>
          <p:cNvSpPr txBox="1"/>
          <p:nvPr/>
        </p:nvSpPr>
        <p:spPr>
          <a:xfrm>
            <a:off x="330508" y="3613484"/>
            <a:ext cx="308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cross delta position)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2A53-96EA-7C68-29A2-7FC3E0947364}"/>
              </a:ext>
            </a:extLst>
          </p:cNvPr>
          <p:cNvSpPr txBox="1"/>
          <p:nvPr/>
        </p:nvSpPr>
        <p:spPr>
          <a:xfrm>
            <a:off x="5149347" y="3613484"/>
            <a:ext cx="287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(velocity dot delta position)</a:t>
            </a:r>
          </a:p>
        </p:txBody>
      </p:sp>
    </p:spTree>
    <p:extLst>
      <p:ext uri="{BB962C8B-B14F-4D97-AF65-F5344CB8AC3E}">
        <p14:creationId xmlns:p14="http://schemas.microsoft.com/office/powerpoint/2010/main" val="286633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7433-802B-CB80-55C8-80A12CBB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en-US" dirty="0"/>
              <a:t>Time Contraction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/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D4EFE2-77CF-CD72-B408-05B85B982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1563692"/>
                <a:ext cx="4566024" cy="757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/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num>
                        <m:den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4E5E76-E086-2CAE-D032-F6F8AB1CE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2916550"/>
                <a:ext cx="3048000" cy="825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/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70AAE0-C5ED-B83D-DFC4-CFE45F6D7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4337632"/>
                <a:ext cx="2528047" cy="729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/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F839CA-7E31-FCCE-5190-768F2888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82" y="5656923"/>
                <a:ext cx="3770356" cy="9185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/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4571B-4454-4411-D4C2-428B1076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84" y="3013051"/>
                <a:ext cx="1422400" cy="7290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/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𝛤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borderBox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9F373E-32CC-135C-14C7-9EA0EC7EC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219" y="5656923"/>
                <a:ext cx="3269129" cy="9185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Figure 1: Graph relating C_L for distance related to velocity and C for velocity related to velocity.  Used to show the geometric relation used for calculation T_B.">
            <a:extLst>
              <a:ext uri="{FF2B5EF4-FFF2-40B4-BE49-F238E27FC236}">
                <a16:creationId xmlns:a16="http://schemas.microsoft.com/office/drawing/2014/main" id="{615B1BC2-72D8-AE89-8CFE-3350380B0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708" y="115442"/>
            <a:ext cx="2784009" cy="24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9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104C9-4172-5B5D-5A78-89D3FE87F5A3}"/>
              </a:ext>
            </a:extLst>
          </p:cNvPr>
          <p:cNvSpPr txBox="1"/>
          <p:nvPr/>
        </p:nvSpPr>
        <p:spPr>
          <a:xfrm>
            <a:off x="1249679" y="2700775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https://d3x0r.github.io/STFRPhysics/math/indexLightSpeed2a.html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E269-E72B-A999-562C-0566A2A6E403}"/>
              </a:ext>
            </a:extLst>
          </p:cNvPr>
          <p:cNvSpPr txBox="1"/>
          <p:nvPr/>
        </p:nvSpPr>
        <p:spPr>
          <a:xfrm>
            <a:off x="1249679" y="3510003"/>
            <a:ext cx="681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https://d3x0r.github.io/STFRPhysics/math/indexLightSpeed3b.html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B87CD2-7E9E-E397-3818-30028AE17EA4}"/>
              </a:ext>
            </a:extLst>
          </p:cNvPr>
          <p:cNvSpPr txBox="1"/>
          <p:nvPr/>
        </p:nvSpPr>
        <p:spPr>
          <a:xfrm>
            <a:off x="1249679" y="5123102"/>
            <a:ext cx="668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https://d3x0r.github.io/STFRPhysics/math/indexLightSpeed4.html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6EE50-0CFE-A72F-E491-5D0ADCF0B772}"/>
              </a:ext>
            </a:extLst>
          </p:cNvPr>
          <p:cNvSpPr txBox="1"/>
          <p:nvPr/>
        </p:nvSpPr>
        <p:spPr>
          <a:xfrm>
            <a:off x="1249680" y="1891547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https://d3x0r.github.io/STFRPhysics/math/indexLightSpeed1.html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AE1EC-4852-F9AE-BA72-4B080DBDED38}"/>
              </a:ext>
            </a:extLst>
          </p:cNvPr>
          <p:cNvSpPr txBox="1"/>
          <p:nvPr/>
        </p:nvSpPr>
        <p:spPr>
          <a:xfrm>
            <a:off x="1249679" y="4319231"/>
            <a:ext cx="609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https://d3x0r.github.io/Voxelarium.js/index2-dual-view.html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E9536-0148-F0FD-2F17-388BB39D3A80}"/>
              </a:ext>
            </a:extLst>
          </p:cNvPr>
          <p:cNvSpPr txBox="1"/>
          <p:nvPr/>
        </p:nvSpPr>
        <p:spPr>
          <a:xfrm>
            <a:off x="1249679" y="1082319"/>
            <a:ext cx="681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https://d3x0r.github.io/STFRPhysics/math/indexLightSpeed.html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12E97-53CB-F588-E2FA-761C605F0CBD}"/>
              </a:ext>
            </a:extLst>
          </p:cNvPr>
          <p:cNvSpPr txBox="1"/>
          <p:nvPr/>
        </p:nvSpPr>
        <p:spPr>
          <a:xfrm>
            <a:off x="1249679" y="5937687"/>
            <a:ext cx="700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https://d3x0r.github.io/STFRPhysics/math/indexInterferometer4.html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2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/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74609-428A-BE7F-5829-B6CC7D4CB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50" y="1654175"/>
                <a:ext cx="2916311" cy="6024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/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4021ED-36C9-A004-51D5-B6FA55FB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9" y="2827489"/>
                <a:ext cx="2512419" cy="6024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/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5B993D-C483-A882-248F-AADB84E3B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048" y="3965238"/>
                <a:ext cx="2916311" cy="6024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3073696"/>
                  </p:ext>
                </p:extLst>
              </p:nvPr>
            </p:nvGraphicFramePr>
            <p:xfrm rot="5400000" flipH="1">
              <a:off x="2068306" y="1430775"/>
              <a:ext cx="630044" cy="1532127"/>
            </p:xfrm>
            <a:graphic>
              <a:graphicData uri="http://schemas.microsoft.com/office/drawing/2017/model3d">
                <am3d:model3d r:embed="rId11">
                  <am3d:spPr>
                    <a:xfrm rot="5400000" flipH="1">
                      <a:off x="0" y="0"/>
                      <a:ext cx="630044" cy="1532127"/>
                    </a:xfrm>
                    <a:prstGeom prst="rect">
                      <a:avLst/>
                    </a:prstGeom>
                  </am3d:spPr>
                  <am3d:camera>
                    <am3d:pos x="0" y="0" z="51105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16894" d="1000000"/>
                    <am3d:preTrans dx="-1888983" dy="-419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98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Content Placeholder 3" descr="Rocket Ship 03">
                <a:extLst>
                  <a:ext uri="{FF2B5EF4-FFF2-40B4-BE49-F238E27FC236}">
                    <a16:creationId xmlns:a16="http://schemas.microsoft.com/office/drawing/2014/main" id="{5CCE6B73-5234-2EAA-0B76-305576D1E3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5400000" flipH="1">
                <a:off x="2068306" y="1430775"/>
                <a:ext cx="630044" cy="153212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CEDE479D-CCDF-E831-78D5-FC4C046DC891}"/>
              </a:ext>
            </a:extLst>
          </p:cNvPr>
          <p:cNvSpPr/>
          <p:nvPr/>
        </p:nvSpPr>
        <p:spPr>
          <a:xfrm>
            <a:off x="168486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AEC915-674A-430E-9FD6-A810E45AA506}"/>
              </a:ext>
            </a:extLst>
          </p:cNvPr>
          <p:cNvSpPr/>
          <p:nvPr/>
        </p:nvSpPr>
        <p:spPr>
          <a:xfrm>
            <a:off x="2891056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B581BD-F40A-0F17-0F81-21B0A9E365F7}"/>
              </a:ext>
            </a:extLst>
          </p:cNvPr>
          <p:cNvSpPr/>
          <p:nvPr/>
        </p:nvSpPr>
        <p:spPr>
          <a:xfrm>
            <a:off x="2279364" y="2155023"/>
            <a:ext cx="167269" cy="17284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DFAABB-5887-3E8B-646D-8FAB7E9E8365}"/>
              </a:ext>
            </a:extLst>
          </p:cNvPr>
          <p:cNvSpPr/>
          <p:nvPr/>
        </p:nvSpPr>
        <p:spPr>
          <a:xfrm>
            <a:off x="6849797" y="4376903"/>
            <a:ext cx="176503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CECD827-AE31-AE3A-65C8-D294AC5F90B6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1827639" y="2302555"/>
            <a:ext cx="5068085" cy="2112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8C55FD-1058-7523-1873-3C5BED26B3FF}"/>
              </a:ext>
            </a:extLst>
          </p:cNvPr>
          <p:cNvCxnSpPr>
            <a:cxnSpLocks/>
          </p:cNvCxnSpPr>
          <p:nvPr/>
        </p:nvCxnSpPr>
        <p:spPr>
          <a:xfrm>
            <a:off x="2446633" y="2302555"/>
            <a:ext cx="4449091" cy="2109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DC2444-3697-5884-A8AC-DB206A335883}"/>
              </a:ext>
            </a:extLst>
          </p:cNvPr>
          <p:cNvCxnSpPr>
            <a:stCxn id="23" idx="5"/>
            <a:endCxn id="29" idx="1"/>
          </p:cNvCxnSpPr>
          <p:nvPr/>
        </p:nvCxnSpPr>
        <p:spPr>
          <a:xfrm>
            <a:off x="3033829" y="2302555"/>
            <a:ext cx="3841816" cy="2099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7CF42-7FB4-7A10-B1B5-C8711B97909B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1768501" y="2327867"/>
            <a:ext cx="6853" cy="213545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31459-0798-2130-E6D1-5B4979C12EA5}"/>
              </a:ext>
            </a:extLst>
          </p:cNvPr>
          <p:cNvCxnSpPr>
            <a:stCxn id="29" idx="2"/>
          </p:cNvCxnSpPr>
          <p:nvPr/>
        </p:nvCxnSpPr>
        <p:spPr>
          <a:xfrm flipH="1">
            <a:off x="1775354" y="4463325"/>
            <a:ext cx="507444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/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D36FF0-3A02-F3B9-6202-C055F4F35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46" y="1268679"/>
                <a:ext cx="10647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07837177-8C0F-E377-1A3B-FBA3527F301F}"/>
              </a:ext>
            </a:extLst>
          </p:cNvPr>
          <p:cNvSpPr/>
          <p:nvPr/>
        </p:nvSpPr>
        <p:spPr>
          <a:xfrm>
            <a:off x="6859031" y="4376903"/>
            <a:ext cx="167269" cy="17284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/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2138C8B-5C4D-2EF7-F0AA-96BEB8CF7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23" y="3174113"/>
                <a:ext cx="10647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/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07B3B9-3F37-54DD-26D2-DEFE31371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354" y="1288617"/>
                <a:ext cx="106471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/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3300A5-5F7E-67E4-2B23-482554C3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21" y="1288617"/>
                <a:ext cx="106471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650E42-0DC2-2D6D-2D7A-5C19A04E5695}"/>
              </a:ext>
            </a:extLst>
          </p:cNvPr>
          <p:cNvCxnSpPr>
            <a:cxnSpLocks/>
            <a:stCxn id="17" idx="7"/>
            <a:endCxn id="39" idx="2"/>
          </p:cNvCxnSpPr>
          <p:nvPr/>
        </p:nvCxnSpPr>
        <p:spPr>
          <a:xfrm flipV="1">
            <a:off x="1827639" y="1657949"/>
            <a:ext cx="480070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855D71-AEB2-D8F1-A47D-C87023DBF693}"/>
              </a:ext>
            </a:extLst>
          </p:cNvPr>
          <p:cNvCxnSpPr>
            <a:cxnSpLocks/>
            <a:stCxn id="26" idx="7"/>
            <a:endCxn id="36" idx="2"/>
          </p:cNvCxnSpPr>
          <p:nvPr/>
        </p:nvCxnSpPr>
        <p:spPr>
          <a:xfrm flipV="1">
            <a:off x="2422137" y="1638011"/>
            <a:ext cx="1128364" cy="5423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61667A-5B34-ED50-D522-11A07346E491}"/>
              </a:ext>
            </a:extLst>
          </p:cNvPr>
          <p:cNvCxnSpPr>
            <a:cxnSpLocks/>
            <a:stCxn id="23" idx="7"/>
            <a:endCxn id="40" idx="2"/>
          </p:cNvCxnSpPr>
          <p:nvPr/>
        </p:nvCxnSpPr>
        <p:spPr>
          <a:xfrm flipV="1">
            <a:off x="3033829" y="1657949"/>
            <a:ext cx="1775147" cy="52238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58EF17-B5FD-3754-A790-60C6E6117862}"/>
              </a:ext>
            </a:extLst>
          </p:cNvPr>
          <p:cNvSpPr txBox="1"/>
          <p:nvPr/>
        </p:nvSpPr>
        <p:spPr>
          <a:xfrm>
            <a:off x="1039706" y="783180"/>
            <a:ext cx="732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https://d3x0r.github.io/STFRPhysics/math/indexLightSpeed-Clocks.html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3F0C7-FD85-F8BD-75CE-4C7F1B9E176F}"/>
              </a:ext>
            </a:extLst>
          </p:cNvPr>
          <p:cNvSpPr txBox="1"/>
          <p:nvPr/>
        </p:nvSpPr>
        <p:spPr>
          <a:xfrm>
            <a:off x="1039706" y="1686560"/>
            <a:ext cx="736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https://d3x0r.github.io/STFRPhysics/math/indexLightSpeed4-wheel.html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17E8-224D-3B33-257E-161B317B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293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www.youtube.com/user/3zdayz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 Decker)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ADF511-4D76-A45C-88DB-EFB45C96DD3D}"/>
              </a:ext>
            </a:extLst>
          </p:cNvPr>
          <p:cNvSpPr txBox="1">
            <a:spLocks/>
          </p:cNvSpPr>
          <p:nvPr/>
        </p:nvSpPr>
        <p:spPr>
          <a:xfrm>
            <a:off x="838200" y="3110866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/>
              <a:t>(Jim B)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419B42-D683-6FC5-03EB-F2FB8A9B5A0C}"/>
              </a:ext>
            </a:extLst>
          </p:cNvPr>
          <p:cNvSpPr txBox="1">
            <a:spLocks/>
          </p:cNvSpPr>
          <p:nvPr/>
        </p:nvSpPr>
        <p:spPr>
          <a:xfrm>
            <a:off x="838200" y="1677035"/>
            <a:ext cx="10515600" cy="829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www.youtube.com/@3zdayz/videos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8A2C83-8BBE-4F1D-D0BA-21217435B475}"/>
              </a:ext>
            </a:extLst>
          </p:cNvPr>
          <p:cNvSpPr txBox="1">
            <a:spLocks/>
          </p:cNvSpPr>
          <p:nvPr/>
        </p:nvSpPr>
        <p:spPr>
          <a:xfrm>
            <a:off x="838200" y="4544697"/>
            <a:ext cx="10515600" cy="829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www.github.com/d3x0r/STFRPhysics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47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A2E9C-12D9-973E-1C23-05523A17C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605" y="838200"/>
            <a:ext cx="12509779" cy="5543550"/>
          </a:xfrm>
        </p:spPr>
      </p:pic>
    </p:spTree>
    <p:extLst>
      <p:ext uri="{BB962C8B-B14F-4D97-AF65-F5344CB8AC3E}">
        <p14:creationId xmlns:p14="http://schemas.microsoft.com/office/powerpoint/2010/main" val="350805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798552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6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224247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/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07E34A-32D7-AD3C-5FB2-87667FDB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5368439"/>
                <a:ext cx="3296095" cy="1048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/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351B42-FA47-B6C1-334D-16B214E18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35" y="3670956"/>
                <a:ext cx="2979662" cy="1037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/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A6AA89-8B4D-A0D3-8617-1AD633F92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777538"/>
                <a:ext cx="5822107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/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2660DB-EFB7-6F28-62A5-68EE7D1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802481"/>
                <a:ext cx="149225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/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81FF87-B844-C068-719E-522EAEAE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98" y="1428293"/>
                <a:ext cx="14922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/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98DB5-18B3-B1C2-DCD4-AD674F87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48" y="2974638"/>
                <a:ext cx="3920432" cy="1204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/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F69DDE-1D4C-6898-50F5-70545BB9E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731" y="5077869"/>
                <a:ext cx="3271793" cy="10710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35D485-3CB7-A5F1-325F-42B1465FDB34}"/>
              </a:ext>
            </a:extLst>
          </p:cNvPr>
          <p:cNvCxnSpPr/>
          <p:nvPr/>
        </p:nvCxnSpPr>
        <p:spPr>
          <a:xfrm>
            <a:off x="1320800" y="4997450"/>
            <a:ext cx="2559053" cy="1231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9FC62-6142-6DF4-2F12-7EBD07F62532}"/>
              </a:ext>
            </a:extLst>
          </p:cNvPr>
          <p:cNvCxnSpPr>
            <a:cxnSpLocks/>
          </p:cNvCxnSpPr>
          <p:nvPr/>
        </p:nvCxnSpPr>
        <p:spPr>
          <a:xfrm flipV="1">
            <a:off x="1320800" y="4997450"/>
            <a:ext cx="2559053" cy="1083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/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59092C-5CA8-2B14-9F99-1662703C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1" y="5053181"/>
                <a:ext cx="3296095" cy="10488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1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5D32-7B99-0202-ECFF-088852A1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99"/>
          </a:xfrm>
        </p:spPr>
        <p:txBody>
          <a:bodyPr>
            <a:normAutofit fontScale="90000"/>
          </a:bodyPr>
          <a:lstStyle/>
          <a:p>
            <a:r>
              <a:rPr lang="en-US" dirty="0"/>
              <a:t>Perfect Square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/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74CC7F-63F3-8540-BC27-474E4C7AB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306096"/>
                <a:ext cx="2010037" cy="369332"/>
              </a:xfrm>
              <a:prstGeom prst="rect">
                <a:avLst/>
              </a:prstGeom>
              <a:blipFill>
                <a:blip r:embed="rId3"/>
                <a:stretch>
                  <a:fillRect l="-1824" r="-334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/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A304F8-E31F-597B-C5A6-3D94EC47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60" y="1971500"/>
                <a:ext cx="1042401" cy="373436"/>
              </a:xfrm>
              <a:prstGeom prst="rect">
                <a:avLst/>
              </a:prstGeom>
              <a:blipFill>
                <a:blip r:embed="rId4"/>
                <a:stretch>
                  <a:fillRect l="-7018" r="-292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/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4F704-836D-66BF-9E29-89797AED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1" y="1743503"/>
                <a:ext cx="1054070" cy="770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/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D661F5-A521-ABF8-E6E1-0BDFE9C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2889335"/>
                <a:ext cx="2003305" cy="369332"/>
              </a:xfrm>
              <a:prstGeom prst="rect">
                <a:avLst/>
              </a:prstGeom>
              <a:blipFill>
                <a:blip r:embed="rId6"/>
                <a:stretch>
                  <a:fillRect r="-2744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/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71849-FFF5-DB9D-DAFD-AA98FD7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071" y="1743502"/>
                <a:ext cx="1009507" cy="741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/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ra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C1604-A068-FFB1-50A5-1ECE9EBC3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3803066"/>
                <a:ext cx="2608535" cy="9028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/>
              <p:nvPr/>
            </p:nvSpPr>
            <p:spPr>
              <a:xfrm>
                <a:off x="772459" y="5250276"/>
                <a:ext cx="354244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05A3EA-8CB3-E08A-C783-DF5E008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59" y="5250276"/>
                <a:ext cx="3542445" cy="8102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/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DB8D0-7804-3164-55F1-105FB8349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82" y="5284804"/>
                <a:ext cx="2811617" cy="741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5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/>
              <p:nvPr/>
            </p:nvSpPr>
            <p:spPr>
              <a:xfrm>
                <a:off x="1111220" y="349417"/>
                <a:ext cx="4800609" cy="120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sub>
                                      </m:s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71ECB0-8120-3EFA-2F43-3CE7E1B3E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20" y="349417"/>
                <a:ext cx="4800609" cy="12047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/>
              <p:nvPr/>
            </p:nvSpPr>
            <p:spPr>
              <a:xfrm>
                <a:off x="7889383" y="674794"/>
                <a:ext cx="26488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1F3EF5-B5AC-00B3-0AAF-8954F929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383" y="674794"/>
                <a:ext cx="264886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/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sz="3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126F6C-5E72-1768-2605-44CB534F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20" y="2286000"/>
                <a:ext cx="6193619" cy="1202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/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𝑉𝐿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90408-63D3-1721-2514-C51AB7297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3970521"/>
                <a:ext cx="9687139" cy="12029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/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𝑉𝐿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90BDE-87BA-9D24-692E-79DEC54A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9" y="5762825"/>
                <a:ext cx="9773253" cy="5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52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F2F2F2"/>
      </a:dk1>
      <a:lt1>
        <a:sysClr val="window" lastClr="FFFFFF"/>
      </a:lt1>
      <a:dk2>
        <a:srgbClr val="0A1238"/>
      </a:dk2>
      <a:lt2>
        <a:srgbClr val="060B24"/>
      </a:lt2>
      <a:accent1>
        <a:srgbClr val="156082"/>
      </a:accent1>
      <a:accent2>
        <a:srgbClr val="E97132"/>
      </a:accent2>
      <a:accent3>
        <a:srgbClr val="18759F"/>
      </a:accent3>
      <a:accent4>
        <a:srgbClr val="0F9ED5"/>
      </a:accent4>
      <a:accent5>
        <a:srgbClr val="A02B93"/>
      </a:accent5>
      <a:accent6>
        <a:srgbClr val="4EA72E"/>
      </a:accent6>
      <a:hlink>
        <a:srgbClr val="95DCF7"/>
      </a:hlink>
      <a:folHlink>
        <a:srgbClr val="FFC00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14287</TotalTime>
  <Words>1439</Words>
  <Application>Microsoft Office PowerPoint</Application>
  <PresentationFormat>Widescreen</PresentationFormat>
  <Paragraphs>252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Office Theme</vt:lpstr>
      <vt:lpstr>A One-way Speed of Light</vt:lpstr>
      <vt:lpstr>Developing The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Perfect Square 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Velocity</vt:lpstr>
      <vt:lpstr>PowerPoint Presentation</vt:lpstr>
      <vt:lpstr>Vector Math</vt:lpstr>
      <vt:lpstr>PowerPoint Presentation</vt:lpstr>
      <vt:lpstr>3D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Different C Constant</vt:lpstr>
      <vt:lpstr>Setup for Length Contraction</vt:lpstr>
      <vt:lpstr>PowerPoint Presentation</vt:lpstr>
      <vt:lpstr>Length Contraction</vt:lpstr>
      <vt:lpstr>PowerPoint Presentation</vt:lpstr>
      <vt:lpstr>Applied Length Contraction Along Velocity</vt:lpstr>
      <vt:lpstr>Light Aberration</vt:lpstr>
      <vt:lpstr>PowerPoint Presentation</vt:lpstr>
      <vt:lpstr>PowerPoint Presentation</vt:lpstr>
      <vt:lpstr>Time Contraction</vt:lpstr>
      <vt:lpstr>PowerPoint Presentation</vt:lpstr>
      <vt:lpstr>PowerPoint Presentation</vt:lpstr>
      <vt:lpstr>www.youtube.com/user/3zdayz  (J Decker)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 J</dc:creator>
  <cp:lastModifiedBy>D J</cp:lastModifiedBy>
  <cp:revision>25</cp:revision>
  <dcterms:created xsi:type="dcterms:W3CDTF">2024-07-07T23:15:38Z</dcterms:created>
  <dcterms:modified xsi:type="dcterms:W3CDTF">2024-08-12T08:12:36Z</dcterms:modified>
</cp:coreProperties>
</file>